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1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36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4" roundtripDataSignature="AMtx7mi3FSm8fbXlB0RCwAQ94NUrw5rMFg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elen Amanda Fricker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18"/>
    <p:restoredTop sz="94694"/>
  </p:normalViewPr>
  <p:slideViewPr>
    <p:cSldViewPr snapToGrid="0">
      <p:cViewPr varScale="1">
        <p:scale>
          <a:sx n="121" d="100"/>
          <a:sy n="121" d="100"/>
        </p:scale>
        <p:origin x="848" y="128"/>
      </p:cViewPr>
      <p:guideLst>
        <p:guide orient="horz" pos="213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4" Type="http://customschemas.google.com/relationships/presentationmetadata" Target="metadata"/><Relationship Id="rId28" Type="http://schemas.openxmlformats.org/officeDocument/2006/relationships/theme" Target="theme/theme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04e3307e51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g304e3307e51_0_10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4" name="Google Shape;174;g304e3307e51_0_10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04e3307e51_0_134"/>
          <p:cNvSpPr txBox="1">
            <a:spLocks noGrp="1"/>
          </p:cNvSpPr>
          <p:nvPr>
            <p:ph type="title"/>
          </p:nvPr>
        </p:nvSpPr>
        <p:spPr>
          <a:xfrm>
            <a:off x="1960880" y="81281"/>
            <a:ext cx="8250000" cy="8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g304e3307e51_0_134"/>
          <p:cNvSpPr txBox="1">
            <a:spLocks noGrp="1"/>
          </p:cNvSpPr>
          <p:nvPr>
            <p:ph type="body" idx="1"/>
          </p:nvPr>
        </p:nvSpPr>
        <p:spPr>
          <a:xfrm>
            <a:off x="838200" y="1219200"/>
            <a:ext cx="10515600" cy="495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g304e3307e51_0_1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04e3307e51_0_17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>
            <a:endParaRPr/>
          </a:p>
        </p:txBody>
      </p:sp>
      <p:sp>
        <p:nvSpPr>
          <p:cNvPr id="100" name="Google Shape;100;g304e3307e51_0_17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04e3307e51_0_173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03" name="Google Shape;103;g304e3307e51_0_173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04" name="Google Shape;104;g304e3307e51_0_17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04e3307e51_0_17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04e3307e51_0_138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68" name="Google Shape;68;g304e3307e51_0_13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04e3307e51_0_141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endParaRPr/>
          </a:p>
        </p:txBody>
      </p:sp>
      <p:sp>
        <p:nvSpPr>
          <p:cNvPr id="71" name="Google Shape;71;g304e3307e51_0_141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endParaRPr/>
          </a:p>
        </p:txBody>
      </p:sp>
      <p:sp>
        <p:nvSpPr>
          <p:cNvPr id="72" name="Google Shape;72;g304e3307e51_0_14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304e3307e51_0_14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g304e3307e51_0_14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g304e3307e51_0_14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04e3307e51_0_149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g304e3307e51_0_149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80" name="Google Shape;80;g304e3307e51_0_149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81" name="Google Shape;81;g304e3307e51_0_14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04e3307e51_0_15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g304e3307e51_0_15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04e3307e51_0_15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87" name="Google Shape;87;g304e3307e51_0_15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88" name="Google Shape;88;g304e3307e51_0_15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04e3307e51_0_161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91" name="Google Shape;91;g304e3307e51_0_16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04e3307e51_0_164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g304e3307e51_0_164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95" name="Google Shape;95;g304e3307e51_0_164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96" name="Google Shape;96;g304e3307e51_0_164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97" name="Google Shape;97;g304e3307e51_0_16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04e3307e51_0_13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Google Shape;60;g304e3307e51_0_130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marR="0" lvl="0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●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Google Shape;61;g304e3307e51_0_13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g304e3307e51_0_104" descr="A blue and black background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3080" t="24516" r="357"/>
          <a:stretch/>
        </p:blipFill>
        <p:spPr>
          <a:xfrm>
            <a:off x="0" y="1460"/>
            <a:ext cx="12191997" cy="120997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80" name="Google Shape;180;g304e3307e51_0_104"/>
          <p:cNvSpPr txBox="1">
            <a:spLocks noGrp="1"/>
          </p:cNvSpPr>
          <p:nvPr>
            <p:ph type="title"/>
          </p:nvPr>
        </p:nvSpPr>
        <p:spPr>
          <a:xfrm>
            <a:off x="48678" y="108477"/>
            <a:ext cx="11344535" cy="462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sz="27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Observing iceberg calving using ICESat-2 altimetry, models and imagery</a:t>
            </a:r>
            <a:endParaRPr sz="27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8" name="Google Shape;198;g304e3307e51_0_10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24100" y="6133500"/>
            <a:ext cx="880401" cy="72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Map&#10;&#10;AI-generated content may be incorrect.">
            <a:extLst>
              <a:ext uri="{FF2B5EF4-FFF2-40B4-BE49-F238E27FC236}">
                <a16:creationId xmlns:a16="http://schemas.microsoft.com/office/drawing/2014/main" id="{93194D91-25A9-54DF-411F-2B31F748D5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7981" y="1211436"/>
            <a:ext cx="4797919" cy="511059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6E8CB15-3FF4-6A58-C4D3-A7F2A341B4A1}"/>
              </a:ext>
            </a:extLst>
          </p:cNvPr>
          <p:cNvSpPr txBox="1"/>
          <p:nvPr/>
        </p:nvSpPr>
        <p:spPr>
          <a:xfrm>
            <a:off x="416100" y="924994"/>
            <a:ext cx="5919386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Ice shelf rifts create icebergs and can jeopardize overall marine ice sheet stability.</a:t>
            </a:r>
          </a:p>
          <a:p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Low confidence in the scientific understanding of ice shelf calving processes results in uncertainties in ice sheet evolution.</a:t>
            </a:r>
          </a:p>
          <a:p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ICESat-2 observations, satellite imagery and ground data were used to measure a time series of rift widths using the “Halloween Crack” on the Brunt Ice Shelf as a case study.</a:t>
            </a:r>
          </a:p>
          <a:p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The study showed that shear stressed played an essential role in the evolution of the system rifts in the Brunt Ice Shelf.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The authors propose to modify widely-used ice calving laws to improve their sensitivity to the shearing mode of fracture.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557DEF-464F-0E92-3FDF-49482900E9D5}"/>
              </a:ext>
            </a:extLst>
          </p:cNvPr>
          <p:cNvSpPr txBox="1"/>
          <p:nvPr/>
        </p:nvSpPr>
        <p:spPr>
          <a:xfrm>
            <a:off x="6936828" y="6306316"/>
            <a:ext cx="5255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Figure: Key glaciological features of Brunt Ice Shelf, instrument locations, and ICESat-2 ground tracks (c &amp; d)</a:t>
            </a:r>
          </a:p>
          <a:p>
            <a:r>
              <a:rPr lang="en-US" sz="1200" dirty="0"/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34FE162-B382-8AB3-600E-F10515008E03}"/>
              </a:ext>
            </a:extLst>
          </p:cNvPr>
          <p:cNvSpPr txBox="1"/>
          <p:nvPr/>
        </p:nvSpPr>
        <p:spPr>
          <a:xfrm>
            <a:off x="987974" y="6041637"/>
            <a:ext cx="52551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000" dirty="0">
                <a:solidFill>
                  <a:schemeClr val="accent1">
                    <a:lumMod val="75000"/>
                  </a:schemeClr>
                </a:solidFill>
              </a:rPr>
              <a:t>Morris, A., Lipovsky, B. P., Walker, C. C., and Marsh, O. J.: Ice shelf calving due to shear stresses: observing the response of Brunt Ice Shelf and Halloween Crack to iceberg calving using ICESat-2 laser altimetry, satellite imagery, and ice flow models, The Cryosphere, 19, 4303–4325, https://</a:t>
            </a:r>
            <a:r>
              <a:rPr lang="en-US" sz="1000" dirty="0" err="1">
                <a:solidFill>
                  <a:schemeClr val="accent1">
                    <a:lumMod val="75000"/>
                  </a:schemeClr>
                </a:solidFill>
              </a:rPr>
              <a:t>doi.org</a:t>
            </a:r>
            <a:r>
              <a:rPr lang="en-US" sz="1000" dirty="0">
                <a:solidFill>
                  <a:schemeClr val="accent1">
                    <a:lumMod val="75000"/>
                  </a:schemeClr>
                </a:solidFill>
              </a:rPr>
              <a:t>/10.5194/tc-19-4303-2025, 2025.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</TotalTime>
  <Words>220</Words>
  <Application>Microsoft Macintosh PowerPoint</Application>
  <PresentationFormat>Widescreen</PresentationFormat>
  <Paragraphs>14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Simple Light</vt:lpstr>
      <vt:lpstr>Observing iceberg calving using ICESat-2 altimetry, models and imagery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Gibbons, Aimée C (GSFC-615.0)[KBRwyle]</dc:creator>
  <cp:lastModifiedBy>Neeley, Aimee Renee. (GSFC-615.0)[SCIENCE SYSTEMS AND APPLICATIONS INC]</cp:lastModifiedBy>
  <cp:revision>11</cp:revision>
  <dcterms:created xsi:type="dcterms:W3CDTF">2023-06-12T16:47:18Z</dcterms:created>
  <dcterms:modified xsi:type="dcterms:W3CDTF">2025-10-28T16:18:17Z</dcterms:modified>
</cp:coreProperties>
</file>