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gJo9A5w2AlAzAXTO6ViSv0ki6P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6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4e3307e51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g304e3307e51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g304e3307e51_0_1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04e3307e51_0_134"/>
          <p:cNvSpPr txBox="1"/>
          <p:nvPr>
            <p:ph type="title"/>
          </p:nvPr>
        </p:nvSpPr>
        <p:spPr>
          <a:xfrm>
            <a:off x="1960880" y="81281"/>
            <a:ext cx="82500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" name="Google Shape;15;g304e3307e51_0_134"/>
          <p:cNvSpPr txBox="1"/>
          <p:nvPr>
            <p:ph idx="1" type="body"/>
          </p:nvPr>
        </p:nvSpPr>
        <p:spPr>
          <a:xfrm>
            <a:off x="838200" y="1219200"/>
            <a:ext cx="10515600" cy="49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" name="Google Shape;16;g304e3307e51_0_1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04e3307e51_0_17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1" name="Google Shape;51;g304e3307e51_0_17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04e3307e51_0_173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4" name="Google Shape;54;g304e3307e51_0_173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5" name="Google Shape;55;g304e3307e51_0_17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4e3307e51_0_1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04e3307e51_0_13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g304e3307e51_0_13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04e3307e51_0_14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2" name="Google Shape;22;g304e3307e51_0_14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3" name="Google Shape;23;g304e3307e51_0_14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04e3307e51_0_14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" name="Google Shape;26;g304e3307e51_0_14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7" name="Google Shape;27;g304e3307e51_0_14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04e3307e51_0_14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0" name="Google Shape;30;g304e3307e51_0_14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304e3307e51_0_14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g304e3307e51_0_14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04e3307e51_0_15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5" name="Google Shape;35;g304e3307e51_0_15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04e3307e51_0_15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8" name="Google Shape;38;g304e3307e51_0_15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g304e3307e51_0_15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04e3307e51_0_16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2" name="Google Shape;42;g304e3307e51_0_16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04e3307e51_0_16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304e3307e51_0_16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6" name="Google Shape;46;g304e3307e51_0_16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" name="Google Shape;47;g304e3307e51_0_16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8" name="Google Shape;48;g304e3307e51_0_16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04e3307e51_0_13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304e3307e51_0_13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304e3307e51_0_1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5" Type="http://schemas.openxmlformats.org/officeDocument/2006/relationships/image" Target="../media/image6.jp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black background&#10;&#10;Description automatically generated" id="63" name="Google Shape;63;g304e3307e51_0_104"/>
          <p:cNvPicPr preferRelativeResize="0"/>
          <p:nvPr/>
        </p:nvPicPr>
        <p:blipFill rotWithShape="1">
          <a:blip r:embed="rId3">
            <a:alphaModFix/>
          </a:blip>
          <a:srcRect b="0" l="3079" r="357" t="24516"/>
          <a:stretch/>
        </p:blipFill>
        <p:spPr>
          <a:xfrm>
            <a:off x="0" y="7858"/>
            <a:ext cx="12191997" cy="120997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4" name="Google Shape;64;g304e3307e51_0_104"/>
          <p:cNvSpPr txBox="1"/>
          <p:nvPr>
            <p:ph type="title"/>
          </p:nvPr>
        </p:nvSpPr>
        <p:spPr>
          <a:xfrm>
            <a:off x="48677" y="108477"/>
            <a:ext cx="12143320" cy="46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Better vegetation height measurements improve short vegetation ecosystem monitoring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g304e3307e51_0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4100" y="6133500"/>
            <a:ext cx="880401" cy="7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304e3307e51_0_104"/>
          <p:cNvSpPr txBox="1"/>
          <p:nvPr/>
        </p:nvSpPr>
        <p:spPr>
          <a:xfrm>
            <a:off x="48677" y="1741737"/>
            <a:ext cx="5710992" cy="3847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Grassy ecosystems, like savannas, grasslands and tundra, cover ~50% of the Earth’s surface, yet they are commonly excluded from global vegetation height models.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Accurate measurements of vegetation height, including both forests and shorter vegetation, are necessary to understand global carbon storage and biodiversity.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Thirty-two million ICESat-2 20 m segments, along with Landsat composites and other Earth Observation raster data, were used to develop the first global estimate of median vegetation height annually from 2000 – 2024.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resulting global model generated improved annual height measurements across all ecosystems, enhancing our understanding of short vegetation ecosystems.</a:t>
            </a:r>
            <a:endParaRPr/>
          </a:p>
        </p:txBody>
      </p:sp>
      <p:pic>
        <p:nvPicPr>
          <p:cNvPr descr="Map&#10;&#10;AI-generated content may be incorrect." id="67" name="Google Shape;67;g304e3307e51_0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50521" y="1399505"/>
            <a:ext cx="3599743" cy="240772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304e3307e51_0_104"/>
          <p:cNvSpPr txBox="1"/>
          <p:nvPr/>
        </p:nvSpPr>
        <p:spPr>
          <a:xfrm>
            <a:off x="9450264" y="3013501"/>
            <a:ext cx="25761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Spatial distribution of 32 million ICESat-2 reference samples used for modeling global median vegetation height. </a:t>
            </a:r>
            <a:endParaRPr/>
          </a:p>
        </p:txBody>
      </p:sp>
      <p:sp>
        <p:nvSpPr>
          <p:cNvPr id="69" name="Google Shape;69;g304e3307e51_0_104"/>
          <p:cNvSpPr txBox="1"/>
          <p:nvPr/>
        </p:nvSpPr>
        <p:spPr>
          <a:xfrm>
            <a:off x="856301" y="6218751"/>
            <a:ext cx="463009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Hunter, M.O., Parente, L., Ho, Yf. </a:t>
            </a:r>
            <a:r>
              <a:rPr b="0" i="1" lang="en-US" sz="1000" u="none" cap="none" strike="noStrik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et al.</a:t>
            </a:r>
            <a:r>
              <a:rPr b="0" i="0" lang="en-US" sz="1000" u="none" cap="none" strike="noStrik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 Global 30-m annual median vegetation height maps (2000–2022) based on ICESat-2 data and Machine Learning. </a:t>
            </a:r>
            <a:r>
              <a:rPr b="0" i="1" lang="en-US" sz="1000" u="none" cap="none" strike="noStrik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Sci Data</a:t>
            </a:r>
            <a:r>
              <a:rPr b="0" i="0" lang="en-US" sz="1000" u="none" cap="none" strike="noStrik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en-US" sz="1000" u="none" cap="none" strike="noStrik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i="0" lang="en-US" sz="1000" u="none" cap="none" strike="noStrik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, 1470 (2025). https://doi.org/10.1038/s41597-025-05739-6</a:t>
            </a:r>
            <a:endParaRPr/>
          </a:p>
        </p:txBody>
      </p:sp>
      <p:pic>
        <p:nvPicPr>
          <p:cNvPr id="70" name="Google Shape;70;g304e3307e51_0_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166" y="792948"/>
            <a:ext cx="1706379" cy="418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04e3307e51_0_1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42155" y="821047"/>
            <a:ext cx="1116035" cy="40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304e3307e51_0_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79462" y="3988899"/>
            <a:ext cx="4419358" cy="210115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304e3307e51_0_104"/>
          <p:cNvSpPr txBox="1"/>
          <p:nvPr/>
        </p:nvSpPr>
        <p:spPr>
          <a:xfrm>
            <a:off x="5748786" y="5483850"/>
            <a:ext cx="196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map of estimated  short vegetation height. </a:t>
            </a:r>
            <a:endParaRPr/>
          </a:p>
        </p:txBody>
      </p:sp>
      <p:sp>
        <p:nvSpPr>
          <p:cNvPr id="74" name="Google Shape;74;g304e3307e51_0_104"/>
          <p:cNvSpPr/>
          <p:nvPr/>
        </p:nvSpPr>
        <p:spPr>
          <a:xfrm>
            <a:off x="1868115" y="732195"/>
            <a:ext cx="1173477" cy="462752"/>
          </a:xfrm>
          <a:custGeom>
            <a:rect b="b" l="l" r="r" t="t"/>
            <a:pathLst>
              <a:path extrusionOk="0" h="636085" w="1939632">
                <a:moveTo>
                  <a:pt x="0" y="0"/>
                </a:moveTo>
                <a:lnTo>
                  <a:pt x="1939632" y="0"/>
                </a:lnTo>
                <a:lnTo>
                  <a:pt x="1939632" y="636085"/>
                </a:lnTo>
                <a:lnTo>
                  <a:pt x="0" y="6360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2023-06-12T16:47:18Z</dcterms:created>
  <dc:creator>Gibbons, Aimée C (GSFC-615.0)[KBRwyle]</dc:creator>
</cp:coreProperties>
</file>