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3"/>
    <p:restoredTop sz="94678"/>
  </p:normalViewPr>
  <p:slideViewPr>
    <p:cSldViewPr snapToGrid="0">
      <p:cViewPr varScale="1">
        <p:scale>
          <a:sx n="117" d="100"/>
          <a:sy n="117"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7F2F-6FA4-9FAD-07E8-10620816EC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3EDBFB-8C95-EB29-ACC5-5EC824E09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A72DB1-BFFD-2797-5B7A-48C34D50C34C}"/>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5" name="Footer Placeholder 4">
            <a:extLst>
              <a:ext uri="{FF2B5EF4-FFF2-40B4-BE49-F238E27FC236}">
                <a16:creationId xmlns:a16="http://schemas.microsoft.com/office/drawing/2014/main" id="{FA784182-00CE-CC3E-F11F-32B5DD5A8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1B854-8E5E-5080-F5C4-767B24B3DA55}"/>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255975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F5D4-BF84-65A8-8D22-6A50DFB3AF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4146EC-445A-D123-A53B-9B10085425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39DA1-37E9-39B3-D608-836A5E60E9CA}"/>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5" name="Footer Placeholder 4">
            <a:extLst>
              <a:ext uri="{FF2B5EF4-FFF2-40B4-BE49-F238E27FC236}">
                <a16:creationId xmlns:a16="http://schemas.microsoft.com/office/drawing/2014/main" id="{07271CFD-A866-9868-D729-6E9C97F88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85ABF-32CA-00DA-1442-CFC0A3EE90A7}"/>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212970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92BD-77F3-BD8F-F33C-DAC3504F06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485C1A-BB17-8610-E02C-7722703AAB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AAC92-C6C3-C63B-5535-1022B431CB16}"/>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5" name="Footer Placeholder 4">
            <a:extLst>
              <a:ext uri="{FF2B5EF4-FFF2-40B4-BE49-F238E27FC236}">
                <a16:creationId xmlns:a16="http://schemas.microsoft.com/office/drawing/2014/main" id="{2F03C037-AEF0-D945-7D29-9AC2C065B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E1D91-83AE-C511-F67D-1B9ABA439842}"/>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103443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F32C-476A-3BFF-AD0C-080E66B65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2C7A4-9AEF-4F90-FF2D-87DF58F307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A30BD-525A-1C68-1480-A9B05E875458}"/>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5" name="Footer Placeholder 4">
            <a:extLst>
              <a:ext uri="{FF2B5EF4-FFF2-40B4-BE49-F238E27FC236}">
                <a16:creationId xmlns:a16="http://schemas.microsoft.com/office/drawing/2014/main" id="{CA0E490B-40DD-DFBB-5E82-340ACD55A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2B40C-33FD-B4F4-480E-B146BCF52B2D}"/>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176397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B061-EA97-A174-7EC9-F192690B26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0BC56D-7561-C3EC-924B-8D73C91885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0366D7-815D-F692-7A64-F2BE30E5D3F7}"/>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5" name="Footer Placeholder 4">
            <a:extLst>
              <a:ext uri="{FF2B5EF4-FFF2-40B4-BE49-F238E27FC236}">
                <a16:creationId xmlns:a16="http://schemas.microsoft.com/office/drawing/2014/main" id="{E2A9B204-DDC2-5767-9ADA-F8A31D203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DA7D0-4EB3-4CDA-F893-E087937465DC}"/>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337113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6AB6-A999-B862-081E-F92429115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EBB3F-C1CC-0827-44B9-0B67EC6EE1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BEC946-7DBD-8E3A-B466-5E4A1D1899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570584-3DE2-CB8D-0D12-5E9D40416BDC}"/>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6" name="Footer Placeholder 5">
            <a:extLst>
              <a:ext uri="{FF2B5EF4-FFF2-40B4-BE49-F238E27FC236}">
                <a16:creationId xmlns:a16="http://schemas.microsoft.com/office/drawing/2014/main" id="{CEF56EFD-7F16-4E09-3255-CF500922B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294614-AB3F-C1C0-6010-EE30ED87D53A}"/>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265578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AC3F-70F7-10A3-1E23-86BDE66A6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93A884-3BDD-3EA5-BF62-7C4976D5CA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8D8BE0-47EB-05D7-491D-F8FAD63B40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D67FB4-9600-F839-421A-B78E862DB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F3720B-47DE-ACAF-AC7B-8EE6995B9F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BA2516-669B-F338-B35D-97AF9DAD56EC}"/>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8" name="Footer Placeholder 7">
            <a:extLst>
              <a:ext uri="{FF2B5EF4-FFF2-40B4-BE49-F238E27FC236}">
                <a16:creationId xmlns:a16="http://schemas.microsoft.com/office/drawing/2014/main" id="{FC13C315-EE4E-1683-17AD-C0A2D6704B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F0A76F-2131-9B3A-0147-394246A65228}"/>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261333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C072-4C12-E389-6655-15F6163B54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ECD0F3-B1A6-5EBB-97DB-B43D45C71A04}"/>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4" name="Footer Placeholder 3">
            <a:extLst>
              <a:ext uri="{FF2B5EF4-FFF2-40B4-BE49-F238E27FC236}">
                <a16:creationId xmlns:a16="http://schemas.microsoft.com/office/drawing/2014/main" id="{B8144BEB-C1E0-09D3-FD76-21E6568E9B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B266C7-BD3F-7D9A-87BB-291C60C1CDC2}"/>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238978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9C5961-6EF2-F961-8BB3-58A9B65C62A2}"/>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3" name="Footer Placeholder 2">
            <a:extLst>
              <a:ext uri="{FF2B5EF4-FFF2-40B4-BE49-F238E27FC236}">
                <a16:creationId xmlns:a16="http://schemas.microsoft.com/office/drawing/2014/main" id="{5F1C08AD-7503-C8D2-88CD-128588FEB8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5F1113-86BF-56D4-6EDC-DC71370CF397}"/>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112961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C809-E6F4-3D69-FC51-7B50AA914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99B5AB-5E12-B893-CBFD-62B346AF1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E3ED6A-DE84-8D06-A743-CA6E38954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2EB36-DA95-BAB6-53B6-FA5A336C9208}"/>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6" name="Footer Placeholder 5">
            <a:extLst>
              <a:ext uri="{FF2B5EF4-FFF2-40B4-BE49-F238E27FC236}">
                <a16:creationId xmlns:a16="http://schemas.microsoft.com/office/drawing/2014/main" id="{0A135E69-63C0-B406-8413-730098E24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2578B-74A6-C9A8-C839-53FAFC1A51E3}"/>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154085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9F1C-77DD-7BC2-7A73-B9AB5D91A6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2F3396-8522-28D5-18B5-ADD04CFEF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77DC45-4726-3293-7C39-271803B23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48AEE7-3C26-524A-75B2-1019753874D5}"/>
              </a:ext>
            </a:extLst>
          </p:cNvPr>
          <p:cNvSpPr>
            <a:spLocks noGrp="1"/>
          </p:cNvSpPr>
          <p:nvPr>
            <p:ph type="dt" sz="half" idx="10"/>
          </p:nvPr>
        </p:nvSpPr>
        <p:spPr/>
        <p:txBody>
          <a:bodyPr/>
          <a:lstStyle/>
          <a:p>
            <a:fld id="{16698073-E1AC-DC42-AE56-A3891D53EEB3}" type="datetimeFigureOut">
              <a:rPr lang="en-US" smtClean="0"/>
              <a:t>9/9/25</a:t>
            </a:fld>
            <a:endParaRPr lang="en-US"/>
          </a:p>
        </p:txBody>
      </p:sp>
      <p:sp>
        <p:nvSpPr>
          <p:cNvPr id="6" name="Footer Placeholder 5">
            <a:extLst>
              <a:ext uri="{FF2B5EF4-FFF2-40B4-BE49-F238E27FC236}">
                <a16:creationId xmlns:a16="http://schemas.microsoft.com/office/drawing/2014/main" id="{5EB9744A-5D0E-18F9-8DFE-F20B9F70C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D0E2F-3F23-4460-D8AC-EE169FFF987E}"/>
              </a:ext>
            </a:extLst>
          </p:cNvPr>
          <p:cNvSpPr>
            <a:spLocks noGrp="1"/>
          </p:cNvSpPr>
          <p:nvPr>
            <p:ph type="sldNum" sz="quarter" idx="12"/>
          </p:nvPr>
        </p:nvSpPr>
        <p:spPr/>
        <p:txBody>
          <a:bodyPr/>
          <a:lstStyle/>
          <a:p>
            <a:fld id="{89F1222F-FCFD-B149-B8E6-43B5AAC58956}" type="slidenum">
              <a:rPr lang="en-US" smtClean="0"/>
              <a:t>‹#›</a:t>
            </a:fld>
            <a:endParaRPr lang="en-US"/>
          </a:p>
        </p:txBody>
      </p:sp>
    </p:spTree>
    <p:extLst>
      <p:ext uri="{BB962C8B-B14F-4D97-AF65-F5344CB8AC3E}">
        <p14:creationId xmlns:p14="http://schemas.microsoft.com/office/powerpoint/2010/main" val="169937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1FBEAB-9478-A6B6-DE8A-8E8522777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0D385A-5BFD-20F6-A951-C47DBAA20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E86D1-ABFD-18E0-200B-5731BE9A9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698073-E1AC-DC42-AE56-A3891D53EEB3}" type="datetimeFigureOut">
              <a:rPr lang="en-US" smtClean="0"/>
              <a:t>9/9/25</a:t>
            </a:fld>
            <a:endParaRPr lang="en-US"/>
          </a:p>
        </p:txBody>
      </p:sp>
      <p:sp>
        <p:nvSpPr>
          <p:cNvPr id="5" name="Footer Placeholder 4">
            <a:extLst>
              <a:ext uri="{FF2B5EF4-FFF2-40B4-BE49-F238E27FC236}">
                <a16:creationId xmlns:a16="http://schemas.microsoft.com/office/drawing/2014/main" id="{F98CB879-3387-BDF5-1A36-2B3C18C00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97464E6-D593-C225-EA70-BBBA78414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F1222F-FCFD-B149-B8E6-43B5AAC58956}" type="slidenum">
              <a:rPr lang="en-US" smtClean="0"/>
              <a:t>‹#›</a:t>
            </a:fld>
            <a:endParaRPr lang="en-US"/>
          </a:p>
        </p:txBody>
      </p:sp>
    </p:spTree>
    <p:extLst>
      <p:ext uri="{BB962C8B-B14F-4D97-AF65-F5344CB8AC3E}">
        <p14:creationId xmlns:p14="http://schemas.microsoft.com/office/powerpoint/2010/main" val="319600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573B-0273-A227-812D-BDB8461F57BB}"/>
            </a:ext>
          </a:extLst>
        </p:cNvPr>
        <p:cNvGrpSpPr/>
        <p:nvPr/>
      </p:nvGrpSpPr>
      <p:grpSpPr>
        <a:xfrm>
          <a:off x="0" y="0"/>
          <a:ext cx="0" cy="0"/>
          <a:chOff x="0" y="0"/>
          <a:chExt cx="0" cy="0"/>
        </a:xfrm>
      </p:grpSpPr>
      <p:pic>
        <p:nvPicPr>
          <p:cNvPr id="2" name="Google Shape;178;g304e3307e51_0_104" descr="A blue and black background&#10;&#10;Description automatically generated">
            <a:extLst>
              <a:ext uri="{FF2B5EF4-FFF2-40B4-BE49-F238E27FC236}">
                <a16:creationId xmlns:a16="http://schemas.microsoft.com/office/drawing/2014/main" id="{42317B64-EE84-EF34-A01D-6F0CFC50BEE8}"/>
              </a:ext>
            </a:extLst>
          </p:cNvPr>
          <p:cNvPicPr preferRelativeResize="0"/>
          <p:nvPr/>
        </p:nvPicPr>
        <p:blipFill rotWithShape="1">
          <a:blip r:embed="rId2">
            <a:alphaModFix/>
          </a:blip>
          <a:srcRect l="3080" t="24516" r="357"/>
          <a:stretch/>
        </p:blipFill>
        <p:spPr>
          <a:xfrm>
            <a:off x="0" y="-5142"/>
            <a:ext cx="12192000" cy="1535022"/>
          </a:xfrm>
          <a:prstGeom prst="rect">
            <a:avLst/>
          </a:prstGeom>
          <a:noFill/>
          <a:ln>
            <a:noFill/>
          </a:ln>
          <a:effectLst>
            <a:outerShdw blurRad="50800" dist="38100" dir="2700000" algn="tl" rotWithShape="0">
              <a:srgbClr val="000000">
                <a:alpha val="40000"/>
              </a:srgbClr>
            </a:outerShdw>
          </a:effectLst>
        </p:spPr>
      </p:pic>
      <p:pic>
        <p:nvPicPr>
          <p:cNvPr id="4" name="Picture 3">
            <a:extLst>
              <a:ext uri="{FF2B5EF4-FFF2-40B4-BE49-F238E27FC236}">
                <a16:creationId xmlns:a16="http://schemas.microsoft.com/office/drawing/2014/main" id="{321876FD-4C81-B6C2-70A0-CC3DE22FC0A8}"/>
              </a:ext>
            </a:extLst>
          </p:cNvPr>
          <p:cNvPicPr>
            <a:picLocks noChangeAspect="1"/>
          </p:cNvPicPr>
          <p:nvPr/>
        </p:nvPicPr>
        <p:blipFill>
          <a:blip r:embed="rId3"/>
          <a:stretch>
            <a:fillRect/>
          </a:stretch>
        </p:blipFill>
        <p:spPr>
          <a:xfrm>
            <a:off x="7024581" y="4320439"/>
            <a:ext cx="4866911" cy="2229784"/>
          </a:xfrm>
          <a:prstGeom prst="rect">
            <a:avLst/>
          </a:prstGeom>
        </p:spPr>
      </p:pic>
      <p:sp>
        <p:nvSpPr>
          <p:cNvPr id="8" name="Title 4">
            <a:extLst>
              <a:ext uri="{FF2B5EF4-FFF2-40B4-BE49-F238E27FC236}">
                <a16:creationId xmlns:a16="http://schemas.microsoft.com/office/drawing/2014/main" id="{EE52D83A-6282-01CC-B5AD-B217A2252D5D}"/>
              </a:ext>
            </a:extLst>
          </p:cNvPr>
          <p:cNvSpPr txBox="1">
            <a:spLocks/>
          </p:cNvSpPr>
          <p:nvPr/>
        </p:nvSpPr>
        <p:spPr>
          <a:xfrm>
            <a:off x="21748" y="30622"/>
            <a:ext cx="9577747" cy="981761"/>
          </a:xfrm>
          <a:prstGeom prst="rect">
            <a:avLst/>
          </a:prstGeom>
          <a:no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solidFill>
                  <a:schemeClr val="bg1"/>
                </a:solidFill>
                <a:latin typeface="Calibri" panose="020F0502020204030204" pitchFamily="34" charset="0"/>
                <a:cs typeface="Calibri" panose="020F0502020204030204" pitchFamily="34" charset="0"/>
              </a:rPr>
              <a:t>ICESat-2 data evaluate Earth Topography dataset to predict land inundation</a:t>
            </a:r>
          </a:p>
        </p:txBody>
      </p:sp>
      <p:pic>
        <p:nvPicPr>
          <p:cNvPr id="9" name="Picture 8">
            <a:extLst>
              <a:ext uri="{FF2B5EF4-FFF2-40B4-BE49-F238E27FC236}">
                <a16:creationId xmlns:a16="http://schemas.microsoft.com/office/drawing/2014/main" id="{E7DA2EF4-BB95-4D15-3838-AE48FDD814AC}"/>
              </a:ext>
            </a:extLst>
          </p:cNvPr>
          <p:cNvPicPr>
            <a:picLocks noChangeAspect="1"/>
          </p:cNvPicPr>
          <p:nvPr/>
        </p:nvPicPr>
        <p:blipFill>
          <a:blip r:embed="rId4"/>
          <a:stretch>
            <a:fillRect/>
          </a:stretch>
        </p:blipFill>
        <p:spPr>
          <a:xfrm>
            <a:off x="6940940" y="1632223"/>
            <a:ext cx="4950552" cy="2229784"/>
          </a:xfrm>
          <a:prstGeom prst="rect">
            <a:avLst/>
          </a:prstGeom>
        </p:spPr>
      </p:pic>
      <p:sp>
        <p:nvSpPr>
          <p:cNvPr id="12" name="Content Placeholder 11">
            <a:extLst>
              <a:ext uri="{FF2B5EF4-FFF2-40B4-BE49-F238E27FC236}">
                <a16:creationId xmlns:a16="http://schemas.microsoft.com/office/drawing/2014/main" id="{7B1D155D-16D2-5B9A-C7A5-8C84256D03EC}"/>
              </a:ext>
            </a:extLst>
          </p:cNvPr>
          <p:cNvSpPr>
            <a:spLocks noGrp="1"/>
          </p:cNvSpPr>
          <p:nvPr>
            <p:ph idx="1"/>
          </p:nvPr>
        </p:nvSpPr>
        <p:spPr>
          <a:xfrm>
            <a:off x="735488" y="1117406"/>
            <a:ext cx="5961106" cy="4623187"/>
          </a:xfrm>
        </p:spPr>
        <p:txBody>
          <a:bodyPr>
            <a:normAutofit fontScale="92500" lnSpcReduction="10000"/>
          </a:bodyPr>
          <a:lstStyle/>
          <a:p>
            <a:r>
              <a:rPr lang="en-US" sz="2200" dirty="0">
                <a:latin typeface="Calibri" panose="020F0502020204030204" pitchFamily="34" charset="0"/>
                <a:cs typeface="Calibri" panose="020F0502020204030204" pitchFamily="34" charset="0"/>
              </a:rPr>
              <a:t>Tsunami forecasting, modeling, and warning systems rely upon accurate topographic and bathymetric data to predict and reproduce water movement across global ocean surfaces, wave heights at the coastline, and land inundation.</a:t>
            </a:r>
          </a:p>
          <a:p>
            <a:r>
              <a:rPr lang="en-US" sz="2200" dirty="0" err="1">
                <a:latin typeface="Calibri" panose="020F0502020204030204" pitchFamily="34" charset="0"/>
                <a:cs typeface="Calibri" panose="020F0502020204030204" pitchFamily="34" charset="0"/>
              </a:rPr>
              <a:t>EarthTOPOgraphy</a:t>
            </a:r>
            <a:r>
              <a:rPr lang="en-US" sz="2200" dirty="0">
                <a:latin typeface="Calibri" panose="020F0502020204030204" pitchFamily="34" charset="0"/>
                <a:cs typeface="Calibri" panose="020F0502020204030204" pitchFamily="34" charset="0"/>
              </a:rPr>
              <a:t> (ETOPO) 2022 is the latest version of NOAA’s global topographic-bathymetric data set. </a:t>
            </a:r>
          </a:p>
          <a:p>
            <a:r>
              <a:rPr lang="en-US" sz="2200" dirty="0">
                <a:latin typeface="Calibri" panose="020F0502020204030204" pitchFamily="34" charset="0"/>
                <a:cs typeface="Calibri" panose="020F0502020204030204" pitchFamily="34" charset="0"/>
              </a:rPr>
              <a:t>ETOPO integrates data sets of land topography, sea bathymetry, lake bathymetry, ice-sheet bed elevation.</a:t>
            </a:r>
          </a:p>
          <a:p>
            <a:r>
              <a:rPr lang="en-US" sz="2200" dirty="0">
                <a:latin typeface="Calibri" panose="020F0502020204030204" pitchFamily="34" charset="0"/>
                <a:cs typeface="Calibri" panose="020F0502020204030204" pitchFamily="34" charset="0"/>
              </a:rPr>
              <a:t>More than 960 billion lidar measurements from ICESat-2 were used to evaluate vertical accuracy of the land-elevation input datasets. </a:t>
            </a:r>
          </a:p>
          <a:p>
            <a:r>
              <a:rPr lang="en-US" sz="2200" dirty="0">
                <a:latin typeface="Calibri" panose="020F0502020204030204" pitchFamily="34" charset="0"/>
                <a:cs typeface="Calibri" panose="020F0502020204030204" pitchFamily="34" charset="0"/>
              </a:rPr>
              <a:t>ETOPO tiles are freely available to use for all private, academic, or commercial purposes except navigation. https://</a:t>
            </a:r>
            <a:r>
              <a:rPr lang="en-US" sz="2200" dirty="0" err="1">
                <a:latin typeface="Calibri" panose="020F0502020204030204" pitchFamily="34" charset="0"/>
                <a:cs typeface="Calibri" panose="020F0502020204030204" pitchFamily="34" charset="0"/>
              </a:rPr>
              <a:t>www.ncei.noaa.gov</a:t>
            </a:r>
            <a:r>
              <a:rPr lang="en-US" sz="2200" dirty="0">
                <a:latin typeface="Calibri" panose="020F0502020204030204" pitchFamily="34" charset="0"/>
                <a:cs typeface="Calibri" panose="020F0502020204030204" pitchFamily="34" charset="0"/>
              </a:rPr>
              <a:t>/products/</a:t>
            </a:r>
            <a:r>
              <a:rPr lang="en-US" sz="2200" dirty="0" err="1">
                <a:latin typeface="Calibri" panose="020F0502020204030204" pitchFamily="34" charset="0"/>
                <a:cs typeface="Calibri" panose="020F0502020204030204" pitchFamily="34" charset="0"/>
              </a:rPr>
              <a:t>etopo</a:t>
            </a:r>
            <a:r>
              <a:rPr lang="en-US" sz="2200" dirty="0">
                <a:latin typeface="Calibri" panose="020F0502020204030204" pitchFamily="34" charset="0"/>
                <a:cs typeface="Calibri" panose="020F0502020204030204" pitchFamily="34" charset="0"/>
              </a:rPr>
              <a:t>-global-relief-model</a:t>
            </a:r>
          </a:p>
          <a:p>
            <a:endParaRPr lang="en-US" sz="2000" dirty="0">
              <a:latin typeface="Calibri" panose="020F0502020204030204" pitchFamily="34" charset="0"/>
              <a:cs typeface="Calibri" panose="020F0502020204030204" pitchFamily="34" charset="0"/>
            </a:endParaRPr>
          </a:p>
          <a:p>
            <a:endParaRPr lang="en-US" dirty="0"/>
          </a:p>
        </p:txBody>
      </p:sp>
      <p:sp>
        <p:nvSpPr>
          <p:cNvPr id="13" name="TextBox 12">
            <a:extLst>
              <a:ext uri="{FF2B5EF4-FFF2-40B4-BE49-F238E27FC236}">
                <a16:creationId xmlns:a16="http://schemas.microsoft.com/office/drawing/2014/main" id="{43C04BAD-6016-02D8-9E61-F4124E32B4F9}"/>
              </a:ext>
            </a:extLst>
          </p:cNvPr>
          <p:cNvSpPr txBox="1"/>
          <p:nvPr/>
        </p:nvSpPr>
        <p:spPr>
          <a:xfrm>
            <a:off x="7778770" y="3937334"/>
            <a:ext cx="2715039" cy="307777"/>
          </a:xfrm>
          <a:prstGeom prst="rect">
            <a:avLst/>
          </a:prstGeom>
          <a:noFill/>
        </p:spPr>
        <p:txBody>
          <a:bodyPr wrap="none" rtlCol="0">
            <a:spAutoFit/>
          </a:bodyPr>
          <a:lstStyle/>
          <a:p>
            <a:r>
              <a:rPr lang="en-US" sz="1400" dirty="0"/>
              <a:t>Map of ETOPO surface data sets.</a:t>
            </a:r>
          </a:p>
        </p:txBody>
      </p:sp>
      <p:sp>
        <p:nvSpPr>
          <p:cNvPr id="14" name="TextBox 13">
            <a:extLst>
              <a:ext uri="{FF2B5EF4-FFF2-40B4-BE49-F238E27FC236}">
                <a16:creationId xmlns:a16="http://schemas.microsoft.com/office/drawing/2014/main" id="{4881FDD0-2E5D-02CE-993B-177FE483F190}"/>
              </a:ext>
            </a:extLst>
          </p:cNvPr>
          <p:cNvSpPr txBox="1"/>
          <p:nvPr/>
        </p:nvSpPr>
        <p:spPr>
          <a:xfrm>
            <a:off x="7242441" y="6550223"/>
            <a:ext cx="4133889" cy="307777"/>
          </a:xfrm>
          <a:prstGeom prst="rect">
            <a:avLst/>
          </a:prstGeom>
          <a:noFill/>
        </p:spPr>
        <p:txBody>
          <a:bodyPr wrap="none" rtlCol="0">
            <a:spAutoFit/>
          </a:bodyPr>
          <a:lstStyle/>
          <a:p>
            <a:r>
              <a:rPr lang="en-US" sz="1400" dirty="0"/>
              <a:t>Map of ETOPO sub-tiles validated against ICESat-2.</a:t>
            </a:r>
          </a:p>
        </p:txBody>
      </p:sp>
      <p:sp>
        <p:nvSpPr>
          <p:cNvPr id="15" name="TextBox 14">
            <a:extLst>
              <a:ext uri="{FF2B5EF4-FFF2-40B4-BE49-F238E27FC236}">
                <a16:creationId xmlns:a16="http://schemas.microsoft.com/office/drawing/2014/main" id="{882C2244-661F-F5E3-2B68-63BEED457214}"/>
              </a:ext>
            </a:extLst>
          </p:cNvPr>
          <p:cNvSpPr txBox="1"/>
          <p:nvPr/>
        </p:nvSpPr>
        <p:spPr>
          <a:xfrm>
            <a:off x="923201" y="6015504"/>
            <a:ext cx="5961106" cy="646331"/>
          </a:xfrm>
          <a:prstGeom prst="rect">
            <a:avLst/>
          </a:prstGeom>
          <a:noFill/>
        </p:spPr>
        <p:txBody>
          <a:bodyPr wrap="square" rtlCol="0">
            <a:spAutoFit/>
          </a:bodyPr>
          <a:lstStyle/>
          <a:p>
            <a:r>
              <a:rPr lang="en-US" sz="1200" dirty="0" err="1">
                <a:solidFill>
                  <a:schemeClr val="tx2">
                    <a:lumMod val="75000"/>
                    <a:lumOff val="25000"/>
                  </a:schemeClr>
                </a:solidFill>
                <a:latin typeface="Calibri Light" panose="020F0302020204030204" pitchFamily="34" charset="0"/>
                <a:cs typeface="Calibri Light" panose="020F0302020204030204" pitchFamily="34" charset="0"/>
              </a:rPr>
              <a:t>MacFerrin</a:t>
            </a:r>
            <a:r>
              <a:rPr lang="en-US" sz="1200" dirty="0">
                <a:solidFill>
                  <a:schemeClr val="tx2">
                    <a:lumMod val="75000"/>
                    <a:lumOff val="25000"/>
                  </a:schemeClr>
                </a:solidFill>
                <a:latin typeface="Calibri Light" panose="020F0302020204030204" pitchFamily="34" charset="0"/>
                <a:cs typeface="Calibri Light" panose="020F0302020204030204" pitchFamily="34" charset="0"/>
              </a:rPr>
              <a:t>, M., Amante, C., Carignan, K., Love, M. and Lim, E., 2025. The earth topography 2022 (ETOPO 2022) global dem dataset. Earth System Science Data, 17(5), pp.1835-1849.</a:t>
            </a:r>
          </a:p>
          <a:p>
            <a:r>
              <a:rPr lang="en-US" sz="1200" dirty="0">
                <a:solidFill>
                  <a:schemeClr val="tx2">
                    <a:lumMod val="75000"/>
                    <a:lumOff val="25000"/>
                  </a:schemeClr>
                </a:solidFill>
                <a:latin typeface="Calibri Light" panose="020F0302020204030204" pitchFamily="34" charset="0"/>
                <a:cs typeface="Calibri Light" panose="020F0302020204030204" pitchFamily="34" charset="0"/>
              </a:rPr>
              <a:t>https://</a:t>
            </a:r>
            <a:r>
              <a:rPr lang="en-US" sz="1200" dirty="0" err="1">
                <a:solidFill>
                  <a:schemeClr val="tx2">
                    <a:lumMod val="75000"/>
                    <a:lumOff val="25000"/>
                  </a:schemeClr>
                </a:solidFill>
                <a:latin typeface="Calibri Light" panose="020F0302020204030204" pitchFamily="34" charset="0"/>
                <a:cs typeface="Calibri Light" panose="020F0302020204030204" pitchFamily="34" charset="0"/>
              </a:rPr>
              <a:t>doi.org</a:t>
            </a:r>
            <a:r>
              <a:rPr lang="en-US" sz="1200" dirty="0">
                <a:solidFill>
                  <a:schemeClr val="tx2">
                    <a:lumMod val="75000"/>
                    <a:lumOff val="25000"/>
                  </a:schemeClr>
                </a:solidFill>
                <a:latin typeface="Calibri Light" panose="020F0302020204030204" pitchFamily="34" charset="0"/>
                <a:cs typeface="Calibri Light" panose="020F0302020204030204" pitchFamily="34" charset="0"/>
              </a:rPr>
              <a:t>/10.5194/essd-17-1835-2025</a:t>
            </a:r>
          </a:p>
        </p:txBody>
      </p:sp>
      <p:pic>
        <p:nvPicPr>
          <p:cNvPr id="3" name="Google Shape;198;g304e3307e51_0_104">
            <a:extLst>
              <a:ext uri="{FF2B5EF4-FFF2-40B4-BE49-F238E27FC236}">
                <a16:creationId xmlns:a16="http://schemas.microsoft.com/office/drawing/2014/main" id="{8C61EDDD-5D15-731F-AC4B-C9B45DA4A422}"/>
              </a:ext>
            </a:extLst>
          </p:cNvPr>
          <p:cNvPicPr preferRelativeResize="0"/>
          <p:nvPr/>
        </p:nvPicPr>
        <p:blipFill>
          <a:blip r:embed="rId5">
            <a:alphaModFix/>
          </a:blip>
          <a:stretch>
            <a:fillRect/>
          </a:stretch>
        </p:blipFill>
        <p:spPr>
          <a:xfrm>
            <a:off x="42800" y="6015504"/>
            <a:ext cx="880401" cy="724500"/>
          </a:xfrm>
          <a:prstGeom prst="rect">
            <a:avLst/>
          </a:prstGeom>
          <a:noFill/>
          <a:ln>
            <a:noFill/>
          </a:ln>
        </p:spPr>
      </p:pic>
    </p:spTree>
    <p:extLst>
      <p:ext uri="{BB962C8B-B14F-4D97-AF65-F5344CB8AC3E}">
        <p14:creationId xmlns:p14="http://schemas.microsoft.com/office/powerpoint/2010/main" val="3685804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1410</TotalTime>
  <Words>202</Words>
  <Application>Microsoft Macintosh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Neeley, Aimee Renee. (GSFC-616.0)[SCIENCE SYSTEMS AND APPLICATIONS INC]</dc:creator>
  <cp:lastModifiedBy>Neeley, Aimee Renee. (GSFC-615.0)[SCIENCE SYSTEMS AND APPLICATIONS INC]</cp:lastModifiedBy>
  <cp:revision>14</cp:revision>
  <dcterms:created xsi:type="dcterms:W3CDTF">2025-08-12T20:01:58Z</dcterms:created>
  <dcterms:modified xsi:type="dcterms:W3CDTF">2025-09-09T17:21:08Z</dcterms:modified>
</cp:coreProperties>
</file>