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9" r:id="rId2"/>
  </p:sldIdLst>
  <p:sldSz cx="9144000" cy="5143500" type="screen16x9"/>
  <p:notesSz cx="6858000" cy="9144000"/>
  <p:embeddedFontLst>
    <p:embeddedFont>
      <p:font typeface="Oswald" pitchFamily="2" charset="77"/>
      <p:regular r:id="rId4"/>
      <p:bold r:id="rId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59"/>
  </p:normalViewPr>
  <p:slideViewPr>
    <p:cSldViewPr snapToGrid="0">
      <p:cViewPr varScale="1">
        <p:scale>
          <a:sx n="155" d="100"/>
          <a:sy n="155" d="100"/>
        </p:scale>
        <p:origin x="592"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2.fntdata"/><Relationship Id="rId4" Type="http://schemas.openxmlformats.org/officeDocument/2006/relationships/font" Target="fonts/font1.fntdata"/><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29/2024EA00415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6d96dcf34c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Times New Roman"/>
                <a:ea typeface="Times New Roman"/>
                <a:cs typeface="Times New Roman"/>
                <a:sym typeface="Times New Roman"/>
              </a:rPr>
              <a:t>Figure 1 (top left): Subsampled coverage of ICESat-2 ATL13 data over the North American Great Lakes</a:t>
            </a: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dirty="0">
                <a:latin typeface="Times New Roman"/>
                <a:ea typeface="Times New Roman"/>
                <a:cs typeface="Times New Roman"/>
                <a:sym typeface="Times New Roman"/>
              </a:rPr>
              <a:t>Figure 2 (top right): Satellite view of fractional ice on Lake S</a:t>
            </a:r>
            <a:r>
              <a:rPr lang="en" sz="1200" dirty="0">
                <a:solidFill>
                  <a:schemeClr val="dk1"/>
                </a:solidFill>
                <a:latin typeface="Times New Roman"/>
                <a:ea typeface="Times New Roman"/>
                <a:cs typeface="Times New Roman"/>
                <a:sym typeface="Times New Roman"/>
              </a:rPr>
              <a:t>uperior (NOAA Great Lakes Environmental Research Laboratory)</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dirty="0">
                <a:solidFill>
                  <a:schemeClr val="dk1"/>
                </a:solidFill>
                <a:latin typeface="Times New Roman"/>
                <a:ea typeface="Times New Roman"/>
                <a:cs typeface="Times New Roman"/>
                <a:sym typeface="Times New Roman"/>
              </a:rPr>
              <a:t>Figure 3 (bottom left): Schematic showing a surface classification algorithm using ICESat-2</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dirty="0">
                <a:solidFill>
                  <a:schemeClr val="dk1"/>
                </a:solidFill>
                <a:latin typeface="Times New Roman"/>
                <a:ea typeface="Times New Roman"/>
                <a:cs typeface="Times New Roman"/>
                <a:sym typeface="Times New Roman"/>
              </a:rPr>
              <a:t>Figure 4 (bottom right): Image of a shipping vessel navigating through fractional ice on the North American Great Lakes (NOAA Great Lakes Environmental Research Laboratory)</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sz="1200" dirty="0">
                <a:solidFill>
                  <a:schemeClr val="dk1"/>
                </a:solidFill>
                <a:latin typeface="Times New Roman"/>
                <a:ea typeface="Times New Roman"/>
                <a:cs typeface="Times New Roman"/>
                <a:sym typeface="Times New Roman"/>
              </a:rPr>
              <a:t>Large freshwater lakes are critical for human life, ecosystem functioning, and the global carbon cycle. However, consistent high-resolution methods to characterize ice over large lakes remain limited. Here we develop an algorithm to progress ice observations over inland bodies of water by improving surface classifications using data derived from ICESat-2, Landsat 8/9 and other operational products. This algorithm implements a hierarchical approach composed of remote sensing products and data driven machine learning. In this study we show that although the current classification method used in ICESat-2 Inland Surface Water Height (ATL13) is prone to overgeneralization and misclassification, our proposed algorithm, which integrates novel classification methods and data-driven machine learning, enhances surface classification accuracy. We tested this algorithm on a wide breadth of data, spanning four ice seasons in the Laurentian Great Lakes. In our algorithm, we developed two prediction methods that outperformed the current classification method in place for ATL13 by 26.46% and 20.37% and is scalable to other inland surface waters because of the global coverage of the necessary parameters for surface classification. Improved surface classification allows for inland surface bodies of water to be observed with greater detail, particularly using ICESat-2 data, and enables the production of improved data sets of ice concentration and thickness. Improved ice information on Earth’s largest lakes will have cascading effects on not only public safety and operational efficiency, but also the monitoring of anthropogenic changes in these bodies of water.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dirty="0">
                <a:solidFill>
                  <a:schemeClr val="dk1"/>
                </a:solidFill>
                <a:latin typeface="Times New Roman"/>
                <a:ea typeface="Times New Roman"/>
                <a:cs typeface="Times New Roman"/>
                <a:sym typeface="Times New Roman"/>
              </a:rPr>
              <a:t>To view the full publication: </a:t>
            </a:r>
            <a:r>
              <a:rPr lang="en" u="sng" dirty="0">
                <a:solidFill>
                  <a:schemeClr val="hlink"/>
                </a:solidFill>
                <a:hlinkClick r:id="rId3"/>
              </a:rPr>
              <a:t>https://doi.org/10.1029/2024EA004155</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p:txBody>
      </p:sp>
      <p:sp>
        <p:nvSpPr>
          <p:cNvPr id="163" name="Google Shape;163;g36d96dcf34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245898"/>
            </a:gs>
            <a:gs pos="18000">
              <a:srgbClr val="245898"/>
            </a:gs>
            <a:gs pos="58999">
              <a:srgbClr val="001023"/>
            </a:gs>
            <a:gs pos="100000">
              <a:srgbClr val="001023"/>
            </a:gs>
          </a:gsLst>
          <a:lin ang="7166671" scaled="0"/>
        </a:gradFill>
        <a:effectLst/>
      </p:bgPr>
    </p:bg>
    <p:spTree>
      <p:nvGrpSpPr>
        <p:cNvPr id="1" name="Shape 164"/>
        <p:cNvGrpSpPr/>
        <p:nvPr/>
      </p:nvGrpSpPr>
      <p:grpSpPr>
        <a:xfrm>
          <a:off x="0" y="0"/>
          <a:ext cx="0" cy="0"/>
          <a:chOff x="0" y="0"/>
          <a:chExt cx="0" cy="0"/>
        </a:xfrm>
      </p:grpSpPr>
      <p:sp>
        <p:nvSpPr>
          <p:cNvPr id="165" name="Google Shape;165;p16"/>
          <p:cNvSpPr/>
          <p:nvPr/>
        </p:nvSpPr>
        <p:spPr>
          <a:xfrm>
            <a:off x="6940925" y="79325"/>
            <a:ext cx="658987" cy="649002"/>
          </a:xfrm>
          <a:custGeom>
            <a:avLst/>
            <a:gdLst/>
            <a:ahLst/>
            <a:cxnLst/>
            <a:rect l="l" t="t" r="r" b="b"/>
            <a:pathLst>
              <a:path w="1996930" h="1996930" extrusionOk="0">
                <a:moveTo>
                  <a:pt x="0" y="0"/>
                </a:moveTo>
                <a:lnTo>
                  <a:pt x="1996931" y="0"/>
                </a:lnTo>
                <a:lnTo>
                  <a:pt x="1996931" y="1996930"/>
                </a:lnTo>
                <a:lnTo>
                  <a:pt x="0" y="199693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6" name="Google Shape;166;p16"/>
          <p:cNvSpPr/>
          <p:nvPr/>
        </p:nvSpPr>
        <p:spPr>
          <a:xfrm>
            <a:off x="6479400" y="105950"/>
            <a:ext cx="461522" cy="595739"/>
          </a:xfrm>
          <a:custGeom>
            <a:avLst/>
            <a:gdLst/>
            <a:ahLst/>
            <a:cxnLst/>
            <a:rect l="l" t="t" r="r" b="b"/>
            <a:pathLst>
              <a:path w="1139560" h="1393542" extrusionOk="0">
                <a:moveTo>
                  <a:pt x="0" y="0"/>
                </a:moveTo>
                <a:lnTo>
                  <a:pt x="1139560" y="0"/>
                </a:lnTo>
                <a:lnTo>
                  <a:pt x="1139560" y="1393542"/>
                </a:lnTo>
                <a:lnTo>
                  <a:pt x="0" y="1393542"/>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7" name="Google Shape;167;p16"/>
          <p:cNvSpPr txBox="1"/>
          <p:nvPr/>
        </p:nvSpPr>
        <p:spPr>
          <a:xfrm>
            <a:off x="6004830" y="1028062"/>
            <a:ext cx="3115500" cy="3795900"/>
          </a:xfrm>
          <a:prstGeom prst="rect">
            <a:avLst/>
          </a:prstGeom>
          <a:noFill/>
          <a:ln>
            <a:noFill/>
          </a:ln>
        </p:spPr>
        <p:txBody>
          <a:bodyPr spcFirstLastPara="1" wrap="square" lIns="0" tIns="0" rIns="0" bIns="0" anchor="t" anchorCtr="0">
            <a:spAutoFit/>
          </a:bodyPr>
          <a:lstStyle/>
          <a:p>
            <a:pPr marL="457200" lvl="1" indent="-190500" algn="l" rtl="0">
              <a:lnSpc>
                <a:spcPct val="115000"/>
              </a:lnSpc>
              <a:spcBef>
                <a:spcPts val="0"/>
              </a:spcBef>
              <a:spcAft>
                <a:spcPts val="0"/>
              </a:spcAft>
              <a:buClr>
                <a:schemeClr val="lt1"/>
              </a:buClr>
              <a:buSzPts val="1200"/>
              <a:buFont typeface="Calibri"/>
              <a:buChar char="•"/>
            </a:pPr>
            <a:r>
              <a:rPr lang="en" sz="1200" dirty="0">
                <a:solidFill>
                  <a:schemeClr val="lt1"/>
                </a:solidFill>
                <a:latin typeface="Calibri"/>
                <a:ea typeface="Calibri"/>
                <a:cs typeface="Calibri"/>
                <a:sym typeface="Calibri"/>
              </a:rPr>
              <a:t>Commercial shipping, Coast Guard operations, and weather forecasting rely on accurate ice information in the Great Lakes.</a:t>
            </a:r>
            <a:endParaRPr sz="1200" dirty="0">
              <a:solidFill>
                <a:schemeClr val="lt1"/>
              </a:solidFill>
              <a:latin typeface="Calibri"/>
              <a:ea typeface="Calibri"/>
              <a:cs typeface="Calibri"/>
              <a:sym typeface="Calibri"/>
            </a:endParaRPr>
          </a:p>
          <a:p>
            <a:pPr marL="457200" lvl="1" indent="-190500" algn="l" rtl="0">
              <a:lnSpc>
                <a:spcPct val="115000"/>
              </a:lnSpc>
              <a:spcBef>
                <a:spcPts val="0"/>
              </a:spcBef>
              <a:spcAft>
                <a:spcPts val="0"/>
              </a:spcAft>
              <a:buClr>
                <a:schemeClr val="lt1"/>
              </a:buClr>
              <a:buSzPts val="1200"/>
              <a:buFont typeface="Calibri"/>
              <a:buChar char="•"/>
            </a:pPr>
            <a:r>
              <a:rPr lang="en" sz="1200" dirty="0">
                <a:solidFill>
                  <a:schemeClr val="lt1"/>
                </a:solidFill>
                <a:latin typeface="Calibri"/>
                <a:ea typeface="Calibri"/>
                <a:cs typeface="Calibri"/>
                <a:sym typeface="Calibri"/>
              </a:rPr>
              <a:t>Navigation and winter tourism activities, represent a multi-billion dollar industry, and support thousands of jobs.</a:t>
            </a:r>
            <a:endParaRPr sz="1200" dirty="0">
              <a:solidFill>
                <a:schemeClr val="lt1"/>
              </a:solidFill>
              <a:latin typeface="Calibri"/>
              <a:ea typeface="Calibri"/>
              <a:cs typeface="Calibri"/>
              <a:sym typeface="Calibri"/>
            </a:endParaRPr>
          </a:p>
          <a:p>
            <a:pPr marL="457200" lvl="1" indent="-190500" algn="l" rtl="0">
              <a:lnSpc>
                <a:spcPct val="115000"/>
              </a:lnSpc>
              <a:spcBef>
                <a:spcPts val="0"/>
              </a:spcBef>
              <a:spcAft>
                <a:spcPts val="0"/>
              </a:spcAft>
              <a:buClr>
                <a:schemeClr val="lt1"/>
              </a:buClr>
              <a:buSzPts val="1200"/>
              <a:buFont typeface="Calibri"/>
              <a:buChar char="•"/>
            </a:pPr>
            <a:r>
              <a:rPr lang="en" sz="1200" b="1" u="sng" dirty="0">
                <a:solidFill>
                  <a:schemeClr val="lt1"/>
                </a:solidFill>
                <a:latin typeface="Calibri"/>
                <a:ea typeface="Calibri"/>
                <a:cs typeface="Calibri"/>
                <a:sym typeface="Calibri"/>
              </a:rPr>
              <a:t>Problem:</a:t>
            </a:r>
            <a:r>
              <a:rPr lang="en" sz="1200" dirty="0">
                <a:solidFill>
                  <a:schemeClr val="lt1"/>
                </a:solidFill>
                <a:latin typeface="Calibri"/>
                <a:ea typeface="Calibri"/>
                <a:cs typeface="Calibri"/>
                <a:sym typeface="Calibri"/>
              </a:rPr>
              <a:t> Accurately distinguishing ice from open water is required for operational measurements of lake ice thickness, which do not yet exist.</a:t>
            </a:r>
            <a:endParaRPr sz="1200" dirty="0">
              <a:solidFill>
                <a:schemeClr val="lt1"/>
              </a:solidFill>
              <a:latin typeface="Calibri"/>
              <a:ea typeface="Calibri"/>
              <a:cs typeface="Calibri"/>
              <a:sym typeface="Calibri"/>
            </a:endParaRPr>
          </a:p>
          <a:p>
            <a:pPr marL="457200" lvl="1" indent="-190500" algn="l" rtl="0">
              <a:lnSpc>
                <a:spcPct val="115000"/>
              </a:lnSpc>
              <a:spcBef>
                <a:spcPts val="0"/>
              </a:spcBef>
              <a:spcAft>
                <a:spcPts val="0"/>
              </a:spcAft>
              <a:buClr>
                <a:schemeClr val="lt1"/>
              </a:buClr>
              <a:buSzPts val="1200"/>
              <a:buFont typeface="Calibri"/>
              <a:buChar char="•"/>
            </a:pPr>
            <a:r>
              <a:rPr lang="en" sz="1200" b="1" u="sng" dirty="0">
                <a:solidFill>
                  <a:schemeClr val="lt1"/>
                </a:solidFill>
                <a:latin typeface="Calibri"/>
                <a:ea typeface="Calibri"/>
                <a:cs typeface="Calibri"/>
                <a:sym typeface="Calibri"/>
              </a:rPr>
              <a:t>Solution:</a:t>
            </a:r>
            <a:r>
              <a:rPr lang="en" sz="1200" dirty="0">
                <a:solidFill>
                  <a:schemeClr val="lt1"/>
                </a:solidFill>
                <a:latin typeface="Calibri"/>
                <a:ea typeface="Calibri"/>
                <a:cs typeface="Calibri"/>
                <a:sym typeface="Calibri"/>
              </a:rPr>
              <a:t> A novel classification algorithm significantly improves the identification of lake ice and open water using ICESat-2.</a:t>
            </a:r>
            <a:endParaRPr sz="1200" dirty="0">
              <a:solidFill>
                <a:schemeClr val="lt1"/>
              </a:solidFill>
              <a:latin typeface="Calibri"/>
              <a:ea typeface="Calibri"/>
              <a:cs typeface="Calibri"/>
              <a:sym typeface="Calibri"/>
            </a:endParaRPr>
          </a:p>
          <a:p>
            <a:pPr marL="457200" lvl="1" indent="-190500" algn="l" rtl="0">
              <a:lnSpc>
                <a:spcPct val="115000"/>
              </a:lnSpc>
              <a:spcBef>
                <a:spcPts val="0"/>
              </a:spcBef>
              <a:spcAft>
                <a:spcPts val="0"/>
              </a:spcAft>
              <a:buClr>
                <a:schemeClr val="lt1"/>
              </a:buClr>
              <a:buSzPts val="1200"/>
              <a:buFont typeface="Calibri"/>
              <a:buChar char="•"/>
            </a:pPr>
            <a:r>
              <a:rPr lang="en" sz="1200" b="1" u="sng" dirty="0">
                <a:solidFill>
                  <a:schemeClr val="lt1"/>
                </a:solidFill>
                <a:latin typeface="Calibri"/>
                <a:ea typeface="Calibri"/>
                <a:cs typeface="Calibri"/>
                <a:sym typeface="Calibri"/>
              </a:rPr>
              <a:t>Impact:</a:t>
            </a:r>
            <a:r>
              <a:rPr lang="en" sz="1200" dirty="0">
                <a:solidFill>
                  <a:schemeClr val="lt1"/>
                </a:solidFill>
                <a:latin typeface="Calibri"/>
                <a:ea typeface="Calibri"/>
                <a:cs typeface="Calibri"/>
                <a:sym typeface="Calibri"/>
              </a:rPr>
              <a:t> Improved forecasting from these observations will ensure safety during recreational activities and navigation.</a:t>
            </a:r>
            <a:endParaRPr sz="1200" dirty="0">
              <a:solidFill>
                <a:schemeClr val="lt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rgbClr val="FFFFFF"/>
              </a:solidFill>
              <a:latin typeface="Calibri"/>
              <a:ea typeface="Calibri"/>
              <a:cs typeface="Calibri"/>
              <a:sym typeface="Calibri"/>
            </a:endParaRPr>
          </a:p>
        </p:txBody>
      </p:sp>
      <p:sp>
        <p:nvSpPr>
          <p:cNvPr id="168" name="Google Shape;168;p16"/>
          <p:cNvSpPr txBox="1"/>
          <p:nvPr/>
        </p:nvSpPr>
        <p:spPr>
          <a:xfrm>
            <a:off x="177050" y="149175"/>
            <a:ext cx="5465100" cy="5295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None/>
            </a:pPr>
            <a:r>
              <a:rPr lang="en" sz="1600" b="1">
                <a:solidFill>
                  <a:schemeClr val="lt1"/>
                </a:solidFill>
                <a:latin typeface="Calibri"/>
                <a:ea typeface="Calibri"/>
                <a:cs typeface="Calibri"/>
                <a:sym typeface="Calibri"/>
              </a:rPr>
              <a:t>Unparalleled Lake Ice Observations for Commercial Navigation and Forecast Support</a:t>
            </a:r>
            <a:endParaRPr sz="1600" b="1">
              <a:solidFill>
                <a:srgbClr val="FFFFFF"/>
              </a:solidFill>
              <a:latin typeface="Calibri"/>
              <a:ea typeface="Calibri"/>
              <a:cs typeface="Calibri"/>
              <a:sym typeface="Calibri"/>
            </a:endParaRPr>
          </a:p>
        </p:txBody>
      </p:sp>
      <p:pic>
        <p:nvPicPr>
          <p:cNvPr id="169" name="Google Shape;169;p16" title="Screenshot 2025-06-30 at 11.06.49 AM.png"/>
          <p:cNvPicPr preferRelativeResize="0"/>
          <p:nvPr/>
        </p:nvPicPr>
        <p:blipFill>
          <a:blip r:embed="rId5">
            <a:alphaModFix/>
          </a:blip>
          <a:stretch>
            <a:fillRect/>
          </a:stretch>
        </p:blipFill>
        <p:spPr>
          <a:xfrm>
            <a:off x="242925" y="864650"/>
            <a:ext cx="3273799" cy="2566676"/>
          </a:xfrm>
          <a:prstGeom prst="rect">
            <a:avLst/>
          </a:prstGeom>
          <a:noFill/>
          <a:ln w="9525" cap="flat" cmpd="sng">
            <a:solidFill>
              <a:schemeClr val="lt1"/>
            </a:solidFill>
            <a:prstDash val="solid"/>
            <a:round/>
            <a:headEnd type="none" w="sm" len="sm"/>
            <a:tailEnd type="none" w="sm" len="sm"/>
          </a:ln>
        </p:spPr>
      </p:pic>
      <p:grpSp>
        <p:nvGrpSpPr>
          <p:cNvPr id="170" name="Google Shape;170;p16"/>
          <p:cNvGrpSpPr/>
          <p:nvPr/>
        </p:nvGrpSpPr>
        <p:grpSpPr>
          <a:xfrm>
            <a:off x="-91446" y="3444988"/>
            <a:ext cx="3769287" cy="1442310"/>
            <a:chOff x="139001" y="3579715"/>
            <a:chExt cx="3866332" cy="1442310"/>
          </a:xfrm>
        </p:grpSpPr>
        <p:pic>
          <p:nvPicPr>
            <p:cNvPr id="171" name="Google Shape;171;p16"/>
            <p:cNvPicPr preferRelativeResize="0"/>
            <p:nvPr/>
          </p:nvPicPr>
          <p:blipFill rotWithShape="1">
            <a:blip r:embed="rId6">
              <a:alphaModFix/>
            </a:blip>
            <a:srcRect l="20953" t="8044" r="15970" b="31106"/>
            <a:stretch/>
          </p:blipFill>
          <p:spPr>
            <a:xfrm>
              <a:off x="139001" y="3874877"/>
              <a:ext cx="823853" cy="690057"/>
            </a:xfrm>
            <a:prstGeom prst="rect">
              <a:avLst/>
            </a:prstGeom>
            <a:noFill/>
            <a:ln>
              <a:noFill/>
            </a:ln>
          </p:spPr>
        </p:pic>
        <p:sp>
          <p:nvSpPr>
            <p:cNvPr id="172" name="Google Shape;172;p16"/>
            <p:cNvSpPr txBox="1"/>
            <p:nvPr/>
          </p:nvSpPr>
          <p:spPr>
            <a:xfrm>
              <a:off x="209568" y="3579715"/>
              <a:ext cx="970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Arial"/>
                  <a:ea typeface="Arial"/>
                  <a:cs typeface="Arial"/>
                  <a:sym typeface="Arial"/>
                </a:rPr>
                <a:t>“</a:t>
              </a:r>
              <a:r>
                <a:rPr lang="en" sz="1000">
                  <a:solidFill>
                    <a:schemeClr val="lt1"/>
                  </a:solidFill>
                </a:rPr>
                <a:t>o</a:t>
              </a:r>
              <a:r>
                <a:rPr lang="en" sz="1000" b="0" i="0" u="none" strike="noStrike" cap="none">
                  <a:solidFill>
                    <a:schemeClr val="lt1"/>
                  </a:solidFill>
                  <a:latin typeface="Arial"/>
                  <a:ea typeface="Arial"/>
                  <a:cs typeface="Arial"/>
                  <a:sym typeface="Arial"/>
                </a:rPr>
                <a:t>pen water”</a:t>
              </a:r>
              <a:endParaRPr sz="1000" b="0" i="0" u="none" strike="noStrike" cap="none">
                <a:solidFill>
                  <a:schemeClr val="lt1"/>
                </a:solidFill>
                <a:latin typeface="Arial"/>
                <a:ea typeface="Arial"/>
                <a:cs typeface="Arial"/>
                <a:sym typeface="Arial"/>
              </a:endParaRPr>
            </a:p>
          </p:txBody>
        </p:sp>
        <p:sp>
          <p:nvSpPr>
            <p:cNvPr id="173" name="Google Shape;173;p16"/>
            <p:cNvSpPr txBox="1"/>
            <p:nvPr/>
          </p:nvSpPr>
          <p:spPr>
            <a:xfrm>
              <a:off x="995722" y="3784803"/>
              <a:ext cx="601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Arial"/>
                  <a:ea typeface="Arial"/>
                  <a:cs typeface="Arial"/>
                  <a:sym typeface="Arial"/>
                </a:rPr>
                <a:t>“ice”</a:t>
              </a:r>
              <a:endParaRPr sz="1000" b="0" i="0" u="none" strike="noStrike" cap="none">
                <a:solidFill>
                  <a:schemeClr val="lt1"/>
                </a:solidFill>
                <a:latin typeface="Arial"/>
                <a:ea typeface="Arial"/>
                <a:cs typeface="Arial"/>
                <a:sym typeface="Arial"/>
              </a:endParaRPr>
            </a:p>
          </p:txBody>
        </p:sp>
        <p:pic>
          <p:nvPicPr>
            <p:cNvPr id="174" name="Google Shape;174;p16"/>
            <p:cNvPicPr preferRelativeResize="0"/>
            <p:nvPr/>
          </p:nvPicPr>
          <p:blipFill rotWithShape="1">
            <a:blip r:embed="rId6">
              <a:alphaModFix/>
            </a:blip>
            <a:srcRect l="20953" t="8044" r="15970" b="31106"/>
            <a:stretch/>
          </p:blipFill>
          <p:spPr>
            <a:xfrm>
              <a:off x="1546811" y="3948914"/>
              <a:ext cx="823853" cy="690057"/>
            </a:xfrm>
            <a:prstGeom prst="rect">
              <a:avLst/>
            </a:prstGeom>
            <a:noFill/>
            <a:ln>
              <a:noFill/>
            </a:ln>
          </p:spPr>
        </p:pic>
        <p:sp>
          <p:nvSpPr>
            <p:cNvPr id="175" name="Google Shape;175;p16"/>
            <p:cNvSpPr txBox="1"/>
            <p:nvPr/>
          </p:nvSpPr>
          <p:spPr>
            <a:xfrm>
              <a:off x="1598847" y="3687178"/>
              <a:ext cx="970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Arial"/>
                  <a:ea typeface="Arial"/>
                  <a:cs typeface="Arial"/>
                  <a:sym typeface="Arial"/>
                </a:rPr>
                <a:t>“</a:t>
              </a:r>
              <a:r>
                <a:rPr lang="en" sz="1000">
                  <a:solidFill>
                    <a:schemeClr val="lt1"/>
                  </a:solidFill>
                </a:rPr>
                <a:t>o</a:t>
              </a:r>
              <a:r>
                <a:rPr lang="en" sz="1000" b="0" i="0" u="none" strike="noStrike" cap="none">
                  <a:solidFill>
                    <a:schemeClr val="lt1"/>
                  </a:solidFill>
                  <a:latin typeface="Arial"/>
                  <a:ea typeface="Arial"/>
                  <a:cs typeface="Arial"/>
                  <a:sym typeface="Arial"/>
                </a:rPr>
                <a:t>pen water”</a:t>
              </a:r>
              <a:endParaRPr sz="1000" b="0" i="0" u="none" strike="noStrike" cap="none">
                <a:solidFill>
                  <a:schemeClr val="lt1"/>
                </a:solidFill>
                <a:latin typeface="Arial"/>
                <a:ea typeface="Arial"/>
                <a:cs typeface="Arial"/>
                <a:sym typeface="Arial"/>
              </a:endParaRPr>
            </a:p>
          </p:txBody>
        </p:sp>
        <p:sp>
          <p:nvSpPr>
            <p:cNvPr id="176" name="Google Shape;176;p16"/>
            <p:cNvSpPr txBox="1"/>
            <p:nvPr/>
          </p:nvSpPr>
          <p:spPr>
            <a:xfrm>
              <a:off x="2433342" y="3716753"/>
              <a:ext cx="601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Arial"/>
                  <a:ea typeface="Arial"/>
                  <a:cs typeface="Arial"/>
                  <a:sym typeface="Arial"/>
                </a:rPr>
                <a:t>“ice”</a:t>
              </a:r>
              <a:endParaRPr sz="1000" b="0" i="0" u="none" strike="noStrike" cap="none">
                <a:solidFill>
                  <a:schemeClr val="lt1"/>
                </a:solidFill>
                <a:latin typeface="Arial"/>
                <a:ea typeface="Arial"/>
                <a:cs typeface="Arial"/>
                <a:sym typeface="Arial"/>
              </a:endParaRPr>
            </a:p>
          </p:txBody>
        </p:sp>
        <p:pic>
          <p:nvPicPr>
            <p:cNvPr id="177" name="Google Shape;177;p16"/>
            <p:cNvPicPr preferRelativeResize="0"/>
            <p:nvPr/>
          </p:nvPicPr>
          <p:blipFill rotWithShape="1">
            <a:blip r:embed="rId6">
              <a:alphaModFix/>
            </a:blip>
            <a:srcRect l="20953" t="8044" r="15970" b="31106"/>
            <a:stretch/>
          </p:blipFill>
          <p:spPr>
            <a:xfrm>
              <a:off x="3051250" y="3955855"/>
              <a:ext cx="823853" cy="690057"/>
            </a:xfrm>
            <a:prstGeom prst="rect">
              <a:avLst/>
            </a:prstGeom>
            <a:noFill/>
            <a:ln>
              <a:noFill/>
            </a:ln>
          </p:spPr>
        </p:pic>
        <p:sp>
          <p:nvSpPr>
            <p:cNvPr id="178" name="Google Shape;178;p16"/>
            <p:cNvSpPr txBox="1"/>
            <p:nvPr/>
          </p:nvSpPr>
          <p:spPr>
            <a:xfrm>
              <a:off x="3034833" y="3716753"/>
              <a:ext cx="970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Arial"/>
                  <a:ea typeface="Arial"/>
                  <a:cs typeface="Arial"/>
                  <a:sym typeface="Arial"/>
                </a:rPr>
                <a:t>“</a:t>
              </a:r>
              <a:r>
                <a:rPr lang="en" sz="1000">
                  <a:solidFill>
                    <a:schemeClr val="lt1"/>
                  </a:solidFill>
                </a:rPr>
                <a:t>o</a:t>
              </a:r>
              <a:r>
                <a:rPr lang="en" sz="1000" b="0" i="0" u="none" strike="noStrike" cap="none">
                  <a:solidFill>
                    <a:schemeClr val="lt1"/>
                  </a:solidFill>
                  <a:latin typeface="Arial"/>
                  <a:ea typeface="Arial"/>
                  <a:cs typeface="Arial"/>
                  <a:sym typeface="Arial"/>
                </a:rPr>
                <a:t>pen water”</a:t>
              </a:r>
              <a:endParaRPr sz="1000" b="0" i="0" u="none" strike="noStrike" cap="none">
                <a:solidFill>
                  <a:schemeClr val="lt1"/>
                </a:solidFill>
                <a:latin typeface="Arial"/>
                <a:ea typeface="Arial"/>
                <a:cs typeface="Arial"/>
                <a:sym typeface="Arial"/>
              </a:endParaRPr>
            </a:p>
          </p:txBody>
        </p:sp>
        <p:sp>
          <p:nvSpPr>
            <p:cNvPr id="179" name="Google Shape;179;p16"/>
            <p:cNvSpPr/>
            <p:nvPr/>
          </p:nvSpPr>
          <p:spPr>
            <a:xfrm>
              <a:off x="257075" y="4761925"/>
              <a:ext cx="3603600" cy="260100"/>
            </a:xfrm>
            <a:prstGeom prst="roundRect">
              <a:avLst>
                <a:gd name="adj" fmla="val 14796"/>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 name="Google Shape;180;p16"/>
            <p:cNvSpPr/>
            <p:nvPr/>
          </p:nvSpPr>
          <p:spPr>
            <a:xfrm>
              <a:off x="313225" y="4496775"/>
              <a:ext cx="3546540" cy="461914"/>
            </a:xfrm>
            <a:custGeom>
              <a:avLst/>
              <a:gdLst/>
              <a:ahLst/>
              <a:cxnLst/>
              <a:rect l="l" t="t" r="r" b="b"/>
              <a:pathLst>
                <a:path w="144139" h="16733" extrusionOk="0">
                  <a:moveTo>
                    <a:pt x="60685" y="5142"/>
                  </a:moveTo>
                  <a:cubicBezTo>
                    <a:pt x="69472" y="3887"/>
                    <a:pt x="81359" y="1228"/>
                    <a:pt x="90810" y="1597"/>
                  </a:cubicBezTo>
                  <a:cubicBezTo>
                    <a:pt x="100261" y="1966"/>
                    <a:pt x="110599" y="7062"/>
                    <a:pt x="117392" y="7357"/>
                  </a:cubicBezTo>
                  <a:cubicBezTo>
                    <a:pt x="124185" y="7652"/>
                    <a:pt x="127360" y="3591"/>
                    <a:pt x="131569" y="3369"/>
                  </a:cubicBezTo>
                  <a:cubicBezTo>
                    <a:pt x="135778" y="3148"/>
                    <a:pt x="140651" y="3961"/>
                    <a:pt x="142644" y="6028"/>
                  </a:cubicBezTo>
                  <a:cubicBezTo>
                    <a:pt x="144638" y="8096"/>
                    <a:pt x="144195" y="14076"/>
                    <a:pt x="143530" y="15774"/>
                  </a:cubicBezTo>
                  <a:cubicBezTo>
                    <a:pt x="142866" y="17472"/>
                    <a:pt x="145450" y="16143"/>
                    <a:pt x="138657" y="16217"/>
                  </a:cubicBezTo>
                  <a:cubicBezTo>
                    <a:pt x="131864" y="16291"/>
                    <a:pt x="119828" y="16217"/>
                    <a:pt x="102772" y="16217"/>
                  </a:cubicBezTo>
                  <a:cubicBezTo>
                    <a:pt x="85716" y="16217"/>
                    <a:pt x="52859" y="16217"/>
                    <a:pt x="36319" y="16217"/>
                  </a:cubicBezTo>
                  <a:cubicBezTo>
                    <a:pt x="19780" y="16217"/>
                    <a:pt x="9442" y="17251"/>
                    <a:pt x="3535" y="16217"/>
                  </a:cubicBezTo>
                  <a:cubicBezTo>
                    <a:pt x="-2372" y="15183"/>
                    <a:pt x="1025" y="12156"/>
                    <a:pt x="877" y="10015"/>
                  </a:cubicBezTo>
                  <a:cubicBezTo>
                    <a:pt x="729" y="7874"/>
                    <a:pt x="65" y="4994"/>
                    <a:pt x="2649" y="3369"/>
                  </a:cubicBezTo>
                  <a:cubicBezTo>
                    <a:pt x="5233" y="1745"/>
                    <a:pt x="10476" y="-692"/>
                    <a:pt x="16383" y="268"/>
                  </a:cubicBezTo>
                  <a:cubicBezTo>
                    <a:pt x="22290" y="1228"/>
                    <a:pt x="30707" y="8317"/>
                    <a:pt x="38091" y="9129"/>
                  </a:cubicBezTo>
                  <a:cubicBezTo>
                    <a:pt x="45475" y="9941"/>
                    <a:pt x="51899" y="6397"/>
                    <a:pt x="60685" y="5142"/>
                  </a:cubicBezTo>
                  <a:close/>
                </a:path>
              </a:pathLst>
            </a:custGeom>
            <a:solidFill>
              <a:schemeClr val="accent1"/>
            </a:solidFill>
            <a:ln>
              <a:noFill/>
            </a:ln>
          </p:spPr>
          <p:txBody>
            <a:bodyPr/>
            <a:lstStyle/>
            <a:p>
              <a:endParaRPr lang="en-US"/>
            </a:p>
          </p:txBody>
        </p:sp>
        <p:sp>
          <p:nvSpPr>
            <p:cNvPr id="181" name="Google Shape;181;p16"/>
            <p:cNvSpPr/>
            <p:nvPr/>
          </p:nvSpPr>
          <p:spPr>
            <a:xfrm>
              <a:off x="257081" y="4597635"/>
              <a:ext cx="209375" cy="260200"/>
            </a:xfrm>
            <a:custGeom>
              <a:avLst/>
              <a:gdLst/>
              <a:ahLst/>
              <a:cxnLst/>
              <a:rect l="l" t="t" r="r" b="b"/>
              <a:pathLst>
                <a:path w="8375" h="10408" extrusionOk="0">
                  <a:moveTo>
                    <a:pt x="5550" y="120"/>
                  </a:moveTo>
                  <a:cubicBezTo>
                    <a:pt x="4216" y="-360"/>
                    <a:pt x="-320" y="5509"/>
                    <a:pt x="107" y="7163"/>
                  </a:cubicBezTo>
                  <a:cubicBezTo>
                    <a:pt x="534" y="8817"/>
                    <a:pt x="7205" y="11219"/>
                    <a:pt x="8112" y="10045"/>
                  </a:cubicBezTo>
                  <a:cubicBezTo>
                    <a:pt x="9019" y="8871"/>
                    <a:pt x="6884" y="600"/>
                    <a:pt x="5550" y="120"/>
                  </a:cubicBezTo>
                  <a:close/>
                </a:path>
              </a:pathLst>
            </a:custGeom>
            <a:solidFill>
              <a:schemeClr val="accent1"/>
            </a:solidFill>
            <a:ln w="9525" cap="flat" cmpd="sng">
              <a:solidFill>
                <a:schemeClr val="accent1"/>
              </a:solidFill>
              <a:prstDash val="solid"/>
              <a:round/>
              <a:headEnd type="none" w="med" len="med"/>
              <a:tailEnd type="none" w="med" len="med"/>
            </a:ln>
          </p:spPr>
          <p:txBody>
            <a:bodyPr/>
            <a:lstStyle/>
            <a:p>
              <a:endParaRPr lang="en-US"/>
            </a:p>
          </p:txBody>
        </p:sp>
        <p:grpSp>
          <p:nvGrpSpPr>
            <p:cNvPr id="182" name="Google Shape;182;p16"/>
            <p:cNvGrpSpPr/>
            <p:nvPr/>
          </p:nvGrpSpPr>
          <p:grpSpPr>
            <a:xfrm rot="-591617">
              <a:off x="923732" y="4502081"/>
              <a:ext cx="825718" cy="328067"/>
              <a:chOff x="990675" y="4536625"/>
              <a:chExt cx="516063" cy="328275"/>
            </a:xfrm>
          </p:grpSpPr>
          <p:sp>
            <p:nvSpPr>
              <p:cNvPr id="183" name="Google Shape;183;p16"/>
              <p:cNvSpPr/>
              <p:nvPr/>
            </p:nvSpPr>
            <p:spPr>
              <a:xfrm>
                <a:off x="990675" y="4539525"/>
                <a:ext cx="513975" cy="325375"/>
              </a:xfrm>
              <a:custGeom>
                <a:avLst/>
                <a:gdLst/>
                <a:ahLst/>
                <a:cxnLst/>
                <a:rect l="l" t="t" r="r" b="b"/>
                <a:pathLst>
                  <a:path w="20559" h="13015" extrusionOk="0">
                    <a:moveTo>
                      <a:pt x="0" y="0"/>
                    </a:moveTo>
                    <a:lnTo>
                      <a:pt x="566" y="8111"/>
                    </a:lnTo>
                    <a:lnTo>
                      <a:pt x="4715" y="12072"/>
                    </a:lnTo>
                    <a:lnTo>
                      <a:pt x="12637" y="12072"/>
                    </a:lnTo>
                    <a:lnTo>
                      <a:pt x="18295" y="13015"/>
                    </a:lnTo>
                    <a:lnTo>
                      <a:pt x="20559" y="6979"/>
                    </a:lnTo>
                    <a:close/>
                  </a:path>
                </a:pathLst>
              </a:custGeom>
              <a:solidFill>
                <a:srgbClr val="C9DAF8"/>
              </a:solidFill>
              <a:ln w="9525" cap="flat" cmpd="sng">
                <a:solidFill>
                  <a:schemeClr val="dk2"/>
                </a:solidFill>
                <a:prstDash val="solid"/>
                <a:round/>
                <a:headEnd type="none" w="med" len="med"/>
                <a:tailEnd type="none" w="med" len="med"/>
              </a:ln>
            </p:spPr>
            <p:txBody>
              <a:bodyPr/>
              <a:lstStyle/>
              <a:p>
                <a:endParaRPr lang="en-US"/>
              </a:p>
            </p:txBody>
          </p:sp>
          <p:sp>
            <p:nvSpPr>
              <p:cNvPr id="184" name="Google Shape;184;p16"/>
              <p:cNvSpPr/>
              <p:nvPr/>
            </p:nvSpPr>
            <p:spPr>
              <a:xfrm>
                <a:off x="992763" y="4536625"/>
                <a:ext cx="513975" cy="207475"/>
              </a:xfrm>
              <a:custGeom>
                <a:avLst/>
                <a:gdLst/>
                <a:ahLst/>
                <a:cxnLst/>
                <a:rect l="l" t="t" r="r" b="b"/>
                <a:pathLst>
                  <a:path w="20559" h="8299" extrusionOk="0">
                    <a:moveTo>
                      <a:pt x="1698" y="5281"/>
                    </a:moveTo>
                    <a:lnTo>
                      <a:pt x="0" y="0"/>
                    </a:lnTo>
                    <a:lnTo>
                      <a:pt x="6602" y="2452"/>
                    </a:lnTo>
                    <a:lnTo>
                      <a:pt x="17353" y="4904"/>
                    </a:lnTo>
                    <a:lnTo>
                      <a:pt x="20559" y="6979"/>
                    </a:lnTo>
                    <a:lnTo>
                      <a:pt x="14146" y="8299"/>
                    </a:lnTo>
                    <a:close/>
                  </a:path>
                </a:pathLst>
              </a:custGeom>
              <a:solidFill>
                <a:schemeClr val="lt2"/>
              </a:solidFill>
              <a:ln w="9525" cap="flat" cmpd="sng">
                <a:solidFill>
                  <a:schemeClr val="dk2"/>
                </a:solidFill>
                <a:prstDash val="solid"/>
                <a:round/>
                <a:headEnd type="none" w="med" len="med"/>
                <a:tailEnd type="none" w="med" len="med"/>
              </a:ln>
            </p:spPr>
            <p:txBody>
              <a:bodyPr/>
              <a:lstStyle/>
              <a:p>
                <a:endParaRPr lang="en-US"/>
              </a:p>
            </p:txBody>
          </p:sp>
        </p:grpSp>
        <p:grpSp>
          <p:nvGrpSpPr>
            <p:cNvPr id="185" name="Google Shape;185;p16"/>
            <p:cNvGrpSpPr/>
            <p:nvPr/>
          </p:nvGrpSpPr>
          <p:grpSpPr>
            <a:xfrm rot="-225202">
              <a:off x="2305804" y="4457698"/>
              <a:ext cx="764690" cy="289468"/>
              <a:chOff x="990675" y="4536625"/>
              <a:chExt cx="516063" cy="328275"/>
            </a:xfrm>
          </p:grpSpPr>
          <p:sp>
            <p:nvSpPr>
              <p:cNvPr id="186" name="Google Shape;186;p16"/>
              <p:cNvSpPr/>
              <p:nvPr/>
            </p:nvSpPr>
            <p:spPr>
              <a:xfrm>
                <a:off x="990675" y="4539525"/>
                <a:ext cx="513975" cy="325375"/>
              </a:xfrm>
              <a:custGeom>
                <a:avLst/>
                <a:gdLst/>
                <a:ahLst/>
                <a:cxnLst/>
                <a:rect l="l" t="t" r="r" b="b"/>
                <a:pathLst>
                  <a:path w="20559" h="13015" extrusionOk="0">
                    <a:moveTo>
                      <a:pt x="0" y="0"/>
                    </a:moveTo>
                    <a:lnTo>
                      <a:pt x="566" y="8111"/>
                    </a:lnTo>
                    <a:lnTo>
                      <a:pt x="4715" y="12072"/>
                    </a:lnTo>
                    <a:lnTo>
                      <a:pt x="12637" y="12072"/>
                    </a:lnTo>
                    <a:lnTo>
                      <a:pt x="18295" y="13015"/>
                    </a:lnTo>
                    <a:lnTo>
                      <a:pt x="20559" y="6979"/>
                    </a:lnTo>
                    <a:close/>
                  </a:path>
                </a:pathLst>
              </a:custGeom>
              <a:solidFill>
                <a:srgbClr val="C9DAF8"/>
              </a:solidFill>
              <a:ln w="9525" cap="flat" cmpd="sng">
                <a:solidFill>
                  <a:schemeClr val="dk2"/>
                </a:solidFill>
                <a:prstDash val="solid"/>
                <a:round/>
                <a:headEnd type="none" w="med" len="med"/>
                <a:tailEnd type="none" w="med" len="med"/>
              </a:ln>
            </p:spPr>
            <p:txBody>
              <a:bodyPr/>
              <a:lstStyle/>
              <a:p>
                <a:endParaRPr lang="en-US"/>
              </a:p>
            </p:txBody>
          </p:sp>
          <p:sp>
            <p:nvSpPr>
              <p:cNvPr id="187" name="Google Shape;187;p16"/>
              <p:cNvSpPr/>
              <p:nvPr/>
            </p:nvSpPr>
            <p:spPr>
              <a:xfrm>
                <a:off x="992763" y="4536625"/>
                <a:ext cx="513975" cy="207475"/>
              </a:xfrm>
              <a:custGeom>
                <a:avLst/>
                <a:gdLst/>
                <a:ahLst/>
                <a:cxnLst/>
                <a:rect l="l" t="t" r="r" b="b"/>
                <a:pathLst>
                  <a:path w="20559" h="8299" extrusionOk="0">
                    <a:moveTo>
                      <a:pt x="1698" y="5281"/>
                    </a:moveTo>
                    <a:lnTo>
                      <a:pt x="0" y="0"/>
                    </a:lnTo>
                    <a:lnTo>
                      <a:pt x="6602" y="2452"/>
                    </a:lnTo>
                    <a:lnTo>
                      <a:pt x="17353" y="4904"/>
                    </a:lnTo>
                    <a:lnTo>
                      <a:pt x="20559" y="6979"/>
                    </a:lnTo>
                    <a:lnTo>
                      <a:pt x="14146" y="8299"/>
                    </a:lnTo>
                    <a:close/>
                  </a:path>
                </a:pathLst>
              </a:custGeom>
              <a:solidFill>
                <a:schemeClr val="lt2"/>
              </a:solidFill>
              <a:ln w="9525" cap="flat" cmpd="sng">
                <a:solidFill>
                  <a:schemeClr val="dk2"/>
                </a:solidFill>
                <a:prstDash val="solid"/>
                <a:round/>
                <a:headEnd type="none" w="med" len="med"/>
                <a:tailEnd type="none" w="med" len="med"/>
              </a:ln>
            </p:spPr>
            <p:txBody>
              <a:bodyPr/>
              <a:lstStyle/>
              <a:p>
                <a:endParaRPr lang="en-US"/>
              </a:p>
            </p:txBody>
          </p:sp>
        </p:grpSp>
        <p:pic>
          <p:nvPicPr>
            <p:cNvPr id="188" name="Google Shape;188;p16"/>
            <p:cNvPicPr preferRelativeResize="0"/>
            <p:nvPr/>
          </p:nvPicPr>
          <p:blipFill rotWithShape="1">
            <a:blip r:embed="rId6">
              <a:alphaModFix/>
            </a:blip>
            <a:srcRect l="20953" t="8044" r="15970" b="31106"/>
            <a:stretch/>
          </p:blipFill>
          <p:spPr>
            <a:xfrm>
              <a:off x="2276219" y="3936554"/>
              <a:ext cx="823844" cy="603700"/>
            </a:xfrm>
            <a:prstGeom prst="rect">
              <a:avLst/>
            </a:prstGeom>
            <a:noFill/>
            <a:ln>
              <a:noFill/>
            </a:ln>
          </p:spPr>
        </p:pic>
        <p:pic>
          <p:nvPicPr>
            <p:cNvPr id="189" name="Google Shape;189;p16"/>
            <p:cNvPicPr preferRelativeResize="0"/>
            <p:nvPr/>
          </p:nvPicPr>
          <p:blipFill rotWithShape="1">
            <a:blip r:embed="rId6">
              <a:alphaModFix/>
            </a:blip>
            <a:srcRect l="20953" t="8044" r="15970" b="31106"/>
            <a:stretch/>
          </p:blipFill>
          <p:spPr>
            <a:xfrm>
              <a:off x="868038" y="3980000"/>
              <a:ext cx="856875" cy="627900"/>
            </a:xfrm>
            <a:prstGeom prst="rect">
              <a:avLst/>
            </a:prstGeom>
            <a:noFill/>
            <a:ln>
              <a:noFill/>
            </a:ln>
          </p:spPr>
        </p:pic>
      </p:grpSp>
      <p:pic>
        <p:nvPicPr>
          <p:cNvPr id="190" name="Google Shape;190;p16"/>
          <p:cNvPicPr preferRelativeResize="0"/>
          <p:nvPr/>
        </p:nvPicPr>
        <p:blipFill>
          <a:blip r:embed="rId7">
            <a:alphaModFix/>
          </a:blip>
          <a:stretch>
            <a:fillRect/>
          </a:stretch>
        </p:blipFill>
        <p:spPr>
          <a:xfrm>
            <a:off x="3576750" y="2908825"/>
            <a:ext cx="2637998" cy="1978479"/>
          </a:xfrm>
          <a:prstGeom prst="rect">
            <a:avLst/>
          </a:prstGeom>
          <a:noFill/>
          <a:ln w="9525" cap="flat" cmpd="sng">
            <a:solidFill>
              <a:schemeClr val="lt1"/>
            </a:solidFill>
            <a:prstDash val="solid"/>
            <a:round/>
            <a:headEnd type="none" w="sm" len="sm"/>
            <a:tailEnd type="none" w="sm" len="sm"/>
          </a:ln>
        </p:spPr>
      </p:pic>
      <p:pic>
        <p:nvPicPr>
          <p:cNvPr id="191" name="Google Shape;191;p16"/>
          <p:cNvPicPr preferRelativeResize="0"/>
          <p:nvPr/>
        </p:nvPicPr>
        <p:blipFill rotWithShape="1">
          <a:blip r:embed="rId8">
            <a:alphaModFix/>
          </a:blip>
          <a:srcRect t="20025"/>
          <a:stretch/>
        </p:blipFill>
        <p:spPr>
          <a:xfrm>
            <a:off x="3576750" y="864651"/>
            <a:ext cx="2638001" cy="1927474"/>
          </a:xfrm>
          <a:prstGeom prst="rect">
            <a:avLst/>
          </a:prstGeom>
          <a:noFill/>
          <a:ln w="9525" cap="flat" cmpd="sng">
            <a:solidFill>
              <a:schemeClr val="lt1"/>
            </a:solidFill>
            <a:prstDash val="solid"/>
            <a:round/>
            <a:headEnd type="none" w="sm" len="sm"/>
            <a:tailEnd type="none" w="sm" len="sm"/>
          </a:ln>
        </p:spPr>
      </p:pic>
      <p:grpSp>
        <p:nvGrpSpPr>
          <p:cNvPr id="192" name="Google Shape;192;p16"/>
          <p:cNvGrpSpPr/>
          <p:nvPr/>
        </p:nvGrpSpPr>
        <p:grpSpPr>
          <a:xfrm>
            <a:off x="7590637" y="73127"/>
            <a:ext cx="636342" cy="666464"/>
            <a:chOff x="6169950" y="-29103"/>
            <a:chExt cx="1022400" cy="1061756"/>
          </a:xfrm>
        </p:grpSpPr>
        <p:pic>
          <p:nvPicPr>
            <p:cNvPr id="193" name="Google Shape;193;p16"/>
            <p:cNvPicPr preferRelativeResize="0"/>
            <p:nvPr/>
          </p:nvPicPr>
          <p:blipFill rotWithShape="1">
            <a:blip r:embed="rId9">
              <a:alphaModFix/>
            </a:blip>
            <a:srcRect l="7298" t="5402" r="4025" b="3943"/>
            <a:stretch/>
          </p:blipFill>
          <p:spPr>
            <a:xfrm>
              <a:off x="6245045" y="-29103"/>
              <a:ext cx="880800" cy="952200"/>
            </a:xfrm>
            <a:prstGeom prst="roundRect">
              <a:avLst>
                <a:gd name="adj" fmla="val 16667"/>
              </a:avLst>
            </a:prstGeom>
            <a:noFill/>
            <a:ln>
              <a:noFill/>
            </a:ln>
          </p:spPr>
        </p:pic>
        <p:sp>
          <p:nvSpPr>
            <p:cNvPr id="194" name="Google Shape;194;p16"/>
            <p:cNvSpPr/>
            <p:nvPr/>
          </p:nvSpPr>
          <p:spPr>
            <a:xfrm>
              <a:off x="6428856" y="820433"/>
              <a:ext cx="504600" cy="76500"/>
            </a:xfrm>
            <a:prstGeom prst="roundRect">
              <a:avLst>
                <a:gd name="adj" fmla="val 16667"/>
              </a:avLst>
            </a:prstGeom>
            <a:solidFill>
              <a:srgbClr val="EEF0F2">
                <a:alpha val="749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6"/>
            <p:cNvSpPr/>
            <p:nvPr/>
          </p:nvSpPr>
          <p:spPr>
            <a:xfrm>
              <a:off x="6261401" y="712282"/>
              <a:ext cx="844200" cy="108000"/>
            </a:xfrm>
            <a:prstGeom prst="roundRect">
              <a:avLst>
                <a:gd name="adj" fmla="val 16667"/>
              </a:avLst>
            </a:prstGeom>
            <a:solidFill>
              <a:srgbClr val="EEF0F2">
                <a:alpha val="749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6"/>
            <p:cNvSpPr txBox="1"/>
            <p:nvPr/>
          </p:nvSpPr>
          <p:spPr>
            <a:xfrm>
              <a:off x="6169950" y="591353"/>
              <a:ext cx="1022400" cy="44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 sz="300" b="1" i="0" u="none" strike="noStrike" cap="none">
                  <a:solidFill>
                    <a:srgbClr val="21314D"/>
                  </a:solidFill>
                  <a:latin typeface="Oswald"/>
                  <a:ea typeface="Oswald"/>
                  <a:cs typeface="Oswald"/>
                  <a:sym typeface="Oswald"/>
                </a:rPr>
                <a:t>SURFACE HYDRODYNAMICS LAB AT MINES</a:t>
              </a:r>
              <a:endParaRPr sz="300" b="1" i="0" u="none" strike="noStrike" cap="none">
                <a:solidFill>
                  <a:srgbClr val="21314D"/>
                </a:solidFill>
                <a:latin typeface="Oswald"/>
                <a:ea typeface="Oswald"/>
                <a:cs typeface="Oswald"/>
                <a:sym typeface="Oswald"/>
              </a:endParaRPr>
            </a:p>
          </p:txBody>
        </p:sp>
      </p:grpSp>
      <p:pic>
        <p:nvPicPr>
          <p:cNvPr id="197" name="Google Shape;197;p16"/>
          <p:cNvPicPr preferRelativeResize="0"/>
          <p:nvPr/>
        </p:nvPicPr>
        <p:blipFill rotWithShape="1">
          <a:blip r:embed="rId10">
            <a:alphaModFix/>
          </a:blip>
          <a:srcRect/>
          <a:stretch/>
        </p:blipFill>
        <p:spPr>
          <a:xfrm>
            <a:off x="8298151" y="24875"/>
            <a:ext cx="742197" cy="7034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489</Words>
  <Application>Microsoft Macintosh PowerPoint</Application>
  <PresentationFormat>On-screen Show (16:9)</PresentationFormat>
  <Paragraphs>20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Oswald</vt:lpstr>
      <vt:lpstr>Times New Roman</vt:lpstr>
      <vt:lpstr>Calibri</vt:lpstr>
      <vt:lpstr>Arial</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Neeley, Aimee Renee. (GSFC-616.0)[SCIENCE SYSTEMS AND APPLICATIONS INC]</cp:lastModifiedBy>
  <cp:revision>2</cp:revision>
  <dcterms:modified xsi:type="dcterms:W3CDTF">2025-07-22T19:03:10Z</dcterms:modified>
</cp:coreProperties>
</file>