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145706599"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4"/>
    <p:restoredTop sz="77415"/>
  </p:normalViewPr>
  <p:slideViewPr>
    <p:cSldViewPr snapToGrid="0">
      <p:cViewPr varScale="1">
        <p:scale>
          <a:sx n="97" d="100"/>
          <a:sy n="97" d="100"/>
        </p:scale>
        <p:origin x="184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04323-2786-9141-BEBA-3F336FB22C85}" type="datetimeFigureOut">
              <a:rPr lang="en-US" smtClean="0"/>
              <a:t>12/10/25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D2ADA-4817-884B-8AEB-F6F967923353}" type="slidenum">
              <a:rPr lang="en-US" smtClean="0"/>
              <a:t>‹#›</a:t>
            </a:fld>
            <a:endParaRPr lang="en-US"/>
          </a:p>
        </p:txBody>
      </p:sp>
    </p:spTree>
    <p:extLst>
      <p:ext uri="{BB962C8B-B14F-4D97-AF65-F5344CB8AC3E}">
        <p14:creationId xmlns:p14="http://schemas.microsoft.com/office/powerpoint/2010/main" val="283407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FE29C-7960-7C99-7115-704B4F609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0E92F-B0FB-7A1A-F191-535F84B95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EEA09-4956-CD55-43BD-2CD8E97DC20A}"/>
              </a:ext>
            </a:extLst>
          </p:cNvPr>
          <p:cNvSpPr>
            <a:spLocks noGrp="1"/>
          </p:cNvSpPr>
          <p:nvPr>
            <p:ph type="body" idx="1"/>
          </p:nvPr>
        </p:nvSpPr>
        <p:spPr/>
        <p:txBody>
          <a:bodyPr/>
          <a:lstStyle/>
          <a:p>
            <a:pPr marR="0" lvl="0" algn="l" defTabSz="914400" rtl="0" eaLnBrk="1" fontAlgn="auto" latinLnBrk="0" hangingPunct="1">
              <a:lnSpc>
                <a:spcPct val="100000"/>
              </a:lnSpc>
              <a:spcBef>
                <a:spcPts val="1200"/>
              </a:spcBef>
              <a:spcAft>
                <a:spcPts val="0"/>
              </a:spcAft>
              <a:buClrTx/>
              <a:buSzTx/>
              <a:tabLst/>
              <a:defRPr/>
            </a:pPr>
            <a:r>
              <a:rPr kumimoji="0" lang="en-US" sz="1100" b="1" i="0" u="none" kern="1200" cap="none" spc="0" normalizeH="0" baseline="0" noProof="0" dirty="0">
                <a:ln>
                  <a:noFill/>
                </a:ln>
                <a:solidFill>
                  <a:schemeClr val="tx1"/>
                </a:solidFill>
                <a:effectLst/>
                <a:uLnTx/>
                <a:uFillTx/>
                <a:latin typeface="+mn-lt"/>
                <a:ea typeface="+mn-ea"/>
                <a:cs typeface="Arial"/>
              </a:rPr>
              <a:t>Photo Story</a:t>
            </a:r>
            <a:endParaRPr lang="en-US" sz="1100" b="1" i="0" u="none" kern="1200" cap="none" spc="0" normalizeH="0" baseline="0" noProof="0" dirty="0">
              <a:ln>
                <a:noFill/>
              </a:ln>
              <a:solidFill>
                <a:schemeClr val="tx1"/>
              </a:solidFill>
              <a:effectLst/>
              <a:uLnTx/>
              <a:uFillTx/>
              <a:latin typeface="+mn-lt"/>
              <a:cs typeface="Arial"/>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100" b="0" i="0" u="none" kern="1200" cap="none" spc="0" normalizeH="0" baseline="0" noProof="0" dirty="0">
                <a:ln>
                  <a:noFill/>
                </a:ln>
                <a:solidFill>
                  <a:schemeClr val="tx1"/>
                </a:solidFill>
                <a:effectLst/>
                <a:uLnTx/>
                <a:uFillTx/>
                <a:latin typeface="+mn-lt"/>
                <a:ea typeface="+mn-ea"/>
                <a:cs typeface="Arial"/>
              </a:rPr>
              <a:t>left: </a:t>
            </a:r>
            <a:r>
              <a:rPr lang="en-AU" altLang="en-US" sz="1100" kern="1200" dirty="0">
                <a:solidFill>
                  <a:schemeClr val="tx1"/>
                </a:solidFill>
                <a:latin typeface="+mn-lt"/>
                <a:ea typeface="+mn-ea"/>
                <a:cs typeface="+mn-cs"/>
              </a:rPr>
              <a:t>Examples of </a:t>
            </a:r>
            <a:r>
              <a:rPr lang="en-AU" altLang="en-US" sz="1100" kern="1200" dirty="0" err="1">
                <a:solidFill>
                  <a:schemeClr val="tx1"/>
                </a:solidFill>
                <a:latin typeface="+mn-lt"/>
                <a:ea typeface="+mn-ea"/>
                <a:cs typeface="+mn-cs"/>
              </a:rPr>
              <a:t>ICESat</a:t>
            </a:r>
            <a:r>
              <a:rPr lang="en-AU" altLang="en-US" sz="1100" kern="1200" dirty="0">
                <a:solidFill>
                  <a:schemeClr val="tx1"/>
                </a:solidFill>
                <a:latin typeface="+mn-lt"/>
                <a:ea typeface="+mn-ea"/>
                <a:cs typeface="+mn-cs"/>
              </a:rPr>
              <a:t> and ICESat-2 applications in the SIF key indicator categories related to the topic of Arctic sea ice (from </a:t>
            </a:r>
            <a:r>
              <a:rPr lang="en-US" sz="1600" dirty="0">
                <a:solidFill>
                  <a:schemeClr val="bg1"/>
                </a:solidFill>
              </a:rPr>
              <a:t>Kwok et al. 2009)</a:t>
            </a:r>
            <a:endParaRPr lang="en-US" sz="1100" b="0" i="0" u="none" kern="1200" cap="none" spc="0" normalizeH="0" baseline="0" noProof="0" dirty="0">
              <a:ln>
                <a:noFill/>
              </a:ln>
              <a:solidFill>
                <a:schemeClr val="tx1"/>
              </a:solidFill>
              <a:effectLst/>
              <a:uLnTx/>
              <a:uFillTx/>
              <a:latin typeface="+mn-lt"/>
              <a:cs typeface="Arial"/>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100" dirty="0">
                <a:solidFill>
                  <a:schemeClr val="tx1"/>
                </a:solidFill>
                <a:latin typeface="+mn-lt"/>
                <a:cs typeface="Arial"/>
              </a:rPr>
              <a:t>right: </a:t>
            </a:r>
            <a:r>
              <a:rPr kumimoji="0" lang="en-US" sz="1100" b="0" i="0" u="none" kern="1200" cap="none" spc="0" normalizeH="0" baseline="0" noProof="0" dirty="0">
                <a:ln>
                  <a:noFill/>
                </a:ln>
                <a:solidFill>
                  <a:schemeClr val="tx1"/>
                </a:solidFill>
                <a:effectLst/>
                <a:uLnTx/>
                <a:uFillTx/>
                <a:latin typeface="+mn-lt"/>
                <a:ea typeface="+mn-ea"/>
                <a:cs typeface="Arial"/>
              </a:rPr>
              <a:t> </a:t>
            </a:r>
            <a:r>
              <a:rPr lang="en-AU" altLang="en-US" sz="1100" kern="1200" dirty="0">
                <a:solidFill>
                  <a:schemeClr val="tx1"/>
                </a:solidFill>
                <a:latin typeface="+mn-lt"/>
                <a:ea typeface="+mn-ea"/>
                <a:cs typeface="+mn-cs"/>
              </a:rPr>
              <a:t>Relative occurrence of keywords in application documents compared to academic journal articles in Web of Science mentioning </a:t>
            </a:r>
            <a:r>
              <a:rPr lang="en-AU" altLang="en-US" sz="1100" kern="1200" dirty="0" err="1">
                <a:solidFill>
                  <a:schemeClr val="tx1"/>
                </a:solidFill>
                <a:latin typeface="+mn-lt"/>
                <a:ea typeface="+mn-ea"/>
                <a:cs typeface="+mn-cs"/>
              </a:rPr>
              <a:t>ICESat</a:t>
            </a:r>
            <a:r>
              <a:rPr lang="en-AU" altLang="en-US" sz="1100" kern="1200" dirty="0">
                <a:solidFill>
                  <a:schemeClr val="tx1"/>
                </a:solidFill>
                <a:latin typeface="+mn-lt"/>
                <a:ea typeface="+mn-ea"/>
                <a:cs typeface="+mn-cs"/>
              </a:rPr>
              <a:t>/ICESat-2. “Cryosphere” was most common application keyword in both. Notable differences include digital elevation models (DEMs), bathymetry, vegetation cover, carbon stocks and water resources occurring more frequently in application literature than academic. Ocean science and the atmosphere were common academic topics not not applications.</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en-AU" sz="1100" b="1"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sz="1100" b="1" kern="1200" dirty="0">
                <a:solidFill>
                  <a:schemeClr val="tx1"/>
                </a:solidFill>
                <a:latin typeface="+mn-lt"/>
                <a:ea typeface="+mn-ea"/>
                <a:cs typeface="+mn-cs"/>
              </a:rPr>
              <a:t>Paper preprint: </a:t>
            </a:r>
            <a:r>
              <a:rPr lang="en-AU" sz="1100" b="0" kern="1200" dirty="0">
                <a:solidFill>
                  <a:schemeClr val="tx1"/>
                </a:solidFill>
                <a:latin typeface="+mn-lt"/>
                <a:ea typeface="+mn-ea"/>
                <a:cs typeface="+mn-cs"/>
              </a:rPr>
              <a:t>https://</a:t>
            </a:r>
            <a:r>
              <a:rPr lang="en-AU" sz="1100" b="0" kern="1200" dirty="0" err="1">
                <a:solidFill>
                  <a:schemeClr val="tx1"/>
                </a:solidFill>
                <a:latin typeface="+mn-lt"/>
                <a:ea typeface="+mn-ea"/>
                <a:cs typeface="+mn-cs"/>
              </a:rPr>
              <a:t>papers.ssrn.com</a:t>
            </a:r>
            <a:r>
              <a:rPr lang="en-AU" sz="1100" b="0" kern="1200" dirty="0">
                <a:solidFill>
                  <a:schemeClr val="tx1"/>
                </a:solidFill>
                <a:latin typeface="+mn-lt"/>
                <a:ea typeface="+mn-ea"/>
                <a:cs typeface="+mn-cs"/>
              </a:rPr>
              <a:t>/sol3/</a:t>
            </a:r>
            <a:r>
              <a:rPr lang="en-AU" sz="1100" b="0" kern="1200" dirty="0" err="1">
                <a:solidFill>
                  <a:schemeClr val="tx1"/>
                </a:solidFill>
                <a:latin typeface="+mn-lt"/>
                <a:ea typeface="+mn-ea"/>
                <a:cs typeface="+mn-cs"/>
              </a:rPr>
              <a:t>papers.cfm?abstract_id</a:t>
            </a:r>
            <a:r>
              <a:rPr lang="en-AU" sz="1100" b="0" kern="1200" dirty="0">
                <a:solidFill>
                  <a:schemeClr val="tx1"/>
                </a:solidFill>
                <a:latin typeface="+mn-lt"/>
                <a:ea typeface="+mn-ea"/>
                <a:cs typeface="+mn-cs"/>
              </a:rPr>
              <a:t>=5191683</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sz="1100" b="1" kern="1200" dirty="0">
                <a:solidFill>
                  <a:schemeClr val="tx1"/>
                </a:solidFill>
                <a:latin typeface="+mn-lt"/>
                <a:ea typeface="+mn-ea"/>
                <a:cs typeface="+mn-cs"/>
              </a:rPr>
              <a:t>Accepted Proof</a:t>
            </a:r>
            <a:r>
              <a:rPr lang="en-AU" sz="1100" b="0" kern="1200" dirty="0">
                <a:solidFill>
                  <a:schemeClr val="tx1"/>
                </a:solidFill>
                <a:latin typeface="+mn-lt"/>
                <a:ea typeface="+mn-ea"/>
                <a:cs typeface="+mn-cs"/>
              </a:rPr>
              <a:t>: https://</a:t>
            </a:r>
            <a:r>
              <a:rPr lang="en-AU" sz="1100" b="0" kern="1200" dirty="0" err="1">
                <a:solidFill>
                  <a:schemeClr val="tx1"/>
                </a:solidFill>
                <a:latin typeface="+mn-lt"/>
                <a:ea typeface="+mn-ea"/>
                <a:cs typeface="+mn-cs"/>
              </a:rPr>
              <a:t>www.sciencedirect.com</a:t>
            </a:r>
            <a:r>
              <a:rPr lang="en-AU" sz="1100" b="0" kern="1200" dirty="0">
                <a:solidFill>
                  <a:schemeClr val="tx1"/>
                </a:solidFill>
                <a:latin typeface="+mn-lt"/>
                <a:ea typeface="+mn-ea"/>
                <a:cs typeface="+mn-cs"/>
              </a:rPr>
              <a:t>/science/article/</a:t>
            </a:r>
            <a:r>
              <a:rPr lang="en-AU" sz="1100" b="0" kern="1200" dirty="0" err="1">
                <a:solidFill>
                  <a:schemeClr val="tx1"/>
                </a:solidFill>
                <a:latin typeface="+mn-lt"/>
                <a:ea typeface="+mn-ea"/>
                <a:cs typeface="+mn-cs"/>
              </a:rPr>
              <a:t>pii</a:t>
            </a:r>
            <a:r>
              <a:rPr lang="en-AU" sz="1100" b="0" kern="1200" dirty="0">
                <a:solidFill>
                  <a:schemeClr val="tx1"/>
                </a:solidFill>
                <a:latin typeface="+mn-lt"/>
                <a:ea typeface="+mn-ea"/>
                <a:cs typeface="+mn-cs"/>
              </a:rPr>
              <a:t>/S2352938525002228</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en-AU" sz="11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100" b="1" dirty="0">
                <a:solidFill>
                  <a:schemeClr val="tx1"/>
                </a:solidFill>
                <a:latin typeface="+mn-lt"/>
                <a:cs typeface="Calibri"/>
              </a:rPr>
              <a:t>Highlight: </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100" b="1" dirty="0">
                <a:solidFill>
                  <a:schemeClr val="tx1"/>
                </a:solidFill>
                <a:latin typeface="+mn-lt"/>
                <a:cs typeface="Calibri"/>
              </a:rPr>
              <a:t>Situation/Problem. </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There is a large gap remain between academic research and policy [4]</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Limited examples linking earth science to applications includes Portier[5] discussing societal applications of NASA’s Global Precipitation Mission (GPM) and Bornmann [6] linking climate change research to policy.. </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By measuring changes in surface height, the Ice, Cloud, and Land Elevation Satellite (</a:t>
            </a:r>
            <a:r>
              <a:rPr lang="en-AU" altLang="en-US" sz="1100" kern="1200" dirty="0" err="1">
                <a:solidFill>
                  <a:schemeClr val="tx1"/>
                </a:solidFill>
                <a:latin typeface="+mn-lt"/>
                <a:ea typeface="+mn-ea"/>
                <a:cs typeface="+mn-cs"/>
              </a:rPr>
              <a:t>ICESat</a:t>
            </a:r>
            <a:r>
              <a:rPr lang="en-AU" altLang="en-US" sz="1100" kern="1200" dirty="0">
                <a:solidFill>
                  <a:schemeClr val="tx1"/>
                </a:solidFill>
                <a:latin typeface="+mn-lt"/>
                <a:ea typeface="+mn-ea"/>
                <a:cs typeface="+mn-cs"/>
              </a:rPr>
              <a:t>) (2003-2010) and its successor ICESat-2 (2018-present) have contributed to understanding essential climate variables [1]</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Previous work focused on the broad academic impact of these missions [e.g., 2, 3], but previous attempts in documenting the policy and societal benefit of the mission have missed many known applications and their impact. </a:t>
            </a:r>
            <a:endParaRPr lang="en-US" sz="1100" b="0" dirty="0">
              <a:solidFill>
                <a:schemeClr val="tx1"/>
              </a:solidFill>
              <a:latin typeface="+mn-lt"/>
              <a:ea typeface="+mn-lt"/>
              <a:cs typeface="Arial"/>
            </a:endParaRP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dirty="0">
              <a:solidFill>
                <a:schemeClr val="tx1"/>
              </a:solidFill>
              <a:latin typeface="+mn-lt"/>
              <a:ea typeface="+mn-lt"/>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tx1"/>
                </a:solidFill>
                <a:latin typeface="+mn-lt"/>
                <a:cs typeface="Calibri"/>
              </a:rPr>
              <a:t>Solution: </a:t>
            </a:r>
            <a:endParaRPr lang="en-US" sz="1100" b="0" dirty="0">
              <a:solidFill>
                <a:schemeClr val="tx1"/>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kern="1200" dirty="0">
                <a:solidFill>
                  <a:schemeClr val="tx1"/>
                </a:solidFill>
                <a:latin typeface="+mn-lt"/>
                <a:ea typeface="+mn-ea"/>
                <a:cs typeface="Calibri"/>
              </a:rPr>
              <a:t>We used t</a:t>
            </a:r>
            <a:r>
              <a:rPr lang="en-AU" altLang="en-US" sz="1100" kern="1200" dirty="0">
                <a:solidFill>
                  <a:schemeClr val="tx1"/>
                </a:solidFill>
                <a:latin typeface="+mn-lt"/>
                <a:ea typeface="+mn-ea"/>
                <a:cs typeface="+mn-cs"/>
              </a:rPr>
              <a:t>he Scientific Impact Framework (SIF) which was developed to demonstrate impacts of CDC science [7].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Definitions for each key indicator along with kinds of documents that may show that category are outlined in the “Measuring Impact” table. To discover documents and applications, we identified numerous relevant data sources and databases including Overton, </a:t>
            </a:r>
            <a:r>
              <a:rPr lang="en-AU" altLang="en-US" sz="1100" kern="1200" dirty="0" err="1">
                <a:solidFill>
                  <a:schemeClr val="tx1"/>
                </a:solidFill>
                <a:latin typeface="+mn-lt"/>
                <a:ea typeface="+mn-ea"/>
                <a:cs typeface="+mn-cs"/>
              </a:rPr>
              <a:t>GovInfo</a:t>
            </a:r>
            <a:r>
              <a:rPr lang="en-AU" altLang="en-US" sz="1100" kern="1200" dirty="0">
                <a:solidFill>
                  <a:schemeClr val="tx1"/>
                </a:solidFill>
                <a:latin typeface="+mn-lt"/>
                <a:ea typeface="+mn-ea"/>
                <a:cs typeface="+mn-cs"/>
              </a:rPr>
              <a:t>, Web of Science, Google Scholar, Web of Science, </a:t>
            </a:r>
            <a:r>
              <a:rPr lang="en-AU" altLang="en-US" sz="1100" kern="1200" dirty="0" err="1">
                <a:solidFill>
                  <a:schemeClr val="tx1"/>
                </a:solidFill>
                <a:latin typeface="+mn-lt"/>
                <a:ea typeface="+mn-ea"/>
                <a:cs typeface="+mn-cs"/>
              </a:rPr>
              <a:t>regulations.gov</a:t>
            </a:r>
            <a:r>
              <a:rPr lang="en-AU" altLang="en-US" sz="1100" kern="1200" dirty="0">
                <a:solidFill>
                  <a:schemeClr val="tx1"/>
                </a:solidFill>
                <a:latin typeface="+mn-lt"/>
                <a:ea typeface="+mn-ea"/>
                <a:cs typeface="+mn-cs"/>
              </a:rPr>
              <a:t>, </a:t>
            </a:r>
            <a:r>
              <a:rPr lang="en-AU" altLang="en-US" sz="1100" kern="1200" dirty="0" err="1">
                <a:solidFill>
                  <a:schemeClr val="tx1"/>
                </a:solidFill>
                <a:latin typeface="+mn-lt"/>
                <a:ea typeface="+mn-ea"/>
                <a:cs typeface="+mn-cs"/>
              </a:rPr>
              <a:t>data.gov</a:t>
            </a:r>
            <a:r>
              <a:rPr lang="en-AU" altLang="en-US" sz="1100" kern="1200" dirty="0">
                <a:solidFill>
                  <a:schemeClr val="tx1"/>
                </a:solidFill>
                <a:latin typeface="+mn-lt"/>
                <a:ea typeface="+mn-ea"/>
                <a:cs typeface="+mn-cs"/>
              </a:rPr>
              <a:t>, United States Patent and Trademark Office, the Internet Archive, and ICESat-2 User metrics.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This study documents a large number of impactful applications relevant to </a:t>
            </a:r>
            <a:r>
              <a:rPr lang="en-AU" altLang="en-US" sz="1100" kern="1200" dirty="0" err="1">
                <a:solidFill>
                  <a:schemeClr val="tx1"/>
                </a:solidFill>
                <a:latin typeface="+mn-lt"/>
                <a:ea typeface="+mn-ea"/>
                <a:cs typeface="+mn-cs"/>
              </a:rPr>
              <a:t>catalyzing</a:t>
            </a:r>
            <a:r>
              <a:rPr lang="en-AU" altLang="en-US" sz="1100" kern="1200" dirty="0">
                <a:solidFill>
                  <a:schemeClr val="tx1"/>
                </a:solidFill>
                <a:latin typeface="+mn-lt"/>
                <a:ea typeface="+mn-ea"/>
                <a:cs typeface="+mn-cs"/>
              </a:rPr>
              <a:t> action, effecting change and shaping the future into the literature.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Example given from the 2009 Kwok paper [8] that shows how science ultimate affected policy in the arctic.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ltLang="en-US" sz="11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tx1"/>
                </a:solidFill>
                <a:latin typeface="+mn-lt"/>
                <a:cs typeface="Calibri"/>
              </a:rPr>
              <a:t>Impact/Result.</a:t>
            </a:r>
            <a:r>
              <a:rPr lang="en-US" sz="1100" dirty="0">
                <a:solidFill>
                  <a:schemeClr val="tx1"/>
                </a:solidFill>
                <a:latin typeface="+mn-lt"/>
                <a:cs typeface="Calibri"/>
              </a:rPr>
              <a:t> </a:t>
            </a:r>
            <a:endParaRPr lang="en-AU" altLang="en-US" sz="11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total, we identified 502 documents that report novel applications of ICESat and ICESat-2 data.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From these 502 documents, 46 were classified into “Disseminating Science,” 99 in “Creating Awareness,” 178 into “Catalyzing Action,” and 59 into “Shaping the Future”.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Hazards such as flood or fire was a common category for “Effecting Change” and “Shaping the Future,” reflecting how risk determination often resulted from ICESat applications, rather than initial mission data and science research findings.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Climate change was the most common topic for “Effecting Change,” reflecting how mission data and products are resulting in changes in response to climate change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broad range of topics reflects the diverse impacts of both ICESat missions.</a:t>
            </a:r>
            <a:endParaRPr lang="en-US" sz="1100" b="1" dirty="0">
              <a:solidFill>
                <a:schemeClr val="tx1"/>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dirty="0">
              <a:solidFill>
                <a:schemeClr val="tx1"/>
              </a:solidFill>
              <a:latin typeface="+mn-lt"/>
              <a:ea typeface="Calibri"/>
              <a:cs typeface="Calibri"/>
            </a:endParaRPr>
          </a:p>
          <a:p>
            <a:pPr marL="174625" marR="0" lvl="0" indent="-174625"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dirty="0">
              <a:solidFill>
                <a:schemeClr val="tx1"/>
              </a:solidFill>
              <a:latin typeface="+mn-lt"/>
              <a:cs typeface="Calibri"/>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tx1"/>
                </a:solidFill>
                <a:latin typeface="+mn-lt"/>
              </a:rPr>
              <a:t>[1] </a:t>
            </a:r>
            <a:r>
              <a:rPr lang="en-US" sz="1100" dirty="0"/>
              <a:t>Magruder, Lori A., Sinead L. Farrell, Amy Neuenschwander, Laura Duncanson, Beata </a:t>
            </a:r>
            <a:r>
              <a:rPr lang="en-US" sz="1100" dirty="0" err="1"/>
              <a:t>Csatho</a:t>
            </a:r>
            <a:r>
              <a:rPr lang="en-US" sz="1100" dirty="0"/>
              <a:t>, Sahra Kacimi, and Helen A. Fricker. 2024. “Monitoring Earth’s Climate Variables with Satellite Laser Altimetry” 5 (2): 120–36.</a:t>
            </a:r>
            <a:endParaRPr lang="en-US" sz="1100" dirty="0">
              <a:solidFill>
                <a:schemeClr val="tx1"/>
              </a:solidFill>
              <a:latin typeface="+mn-lt"/>
              <a:ea typeface="Calibri"/>
              <a:cs typeface="Calibri"/>
            </a:endParaRPr>
          </a:p>
          <a:p>
            <a:pPr defTabSz="931774">
              <a:defRPr/>
            </a:pPr>
            <a:r>
              <a:rPr lang="en-US" sz="1100" b="1" dirty="0">
                <a:solidFill>
                  <a:schemeClr val="tx1"/>
                </a:solidFill>
                <a:latin typeface="+mn-lt"/>
              </a:rPr>
              <a:t>[2] </a:t>
            </a:r>
            <a:r>
              <a:rPr lang="en-US" sz="1100" dirty="0"/>
              <a:t>Chen, Yifu, Yuan Le, Dongfang Zhang, Yong Wang, </a:t>
            </a:r>
            <a:r>
              <a:rPr lang="en-US" sz="1100" dirty="0" err="1"/>
              <a:t>Zhenge</a:t>
            </a:r>
            <a:r>
              <a:rPr lang="en-US" sz="1100" dirty="0"/>
              <a:t> Qiu, and </a:t>
            </a:r>
            <a:r>
              <a:rPr lang="en-US" sz="1100" dirty="0" err="1"/>
              <a:t>Lizhe</a:t>
            </a:r>
            <a:r>
              <a:rPr lang="en-US" sz="1100" dirty="0"/>
              <a:t> Wang. 2021. “A Photon-Counting LiDAR Bathymetric Method Based on Adaptive Variable Ellipse Filtering.” </a:t>
            </a:r>
            <a:r>
              <a:rPr lang="en-US" sz="1100" i="1" dirty="0"/>
              <a:t>Remote Sensing of the Environment</a:t>
            </a:r>
            <a:r>
              <a:rPr lang="en-US" sz="1100" dirty="0"/>
              <a:t> 256 (112326): 112326.</a:t>
            </a:r>
            <a:br>
              <a:rPr lang="en-US" sz="1100" dirty="0"/>
            </a:br>
            <a:r>
              <a:rPr lang="en-US" sz="1100" dirty="0"/>
              <a:t>[3] Magruder, Lori, Thomas Neumann, and Nathan Kurtz. 2021. “ICESat-2 Early Mission Synopsis and Observatory Performance.” </a:t>
            </a:r>
            <a:r>
              <a:rPr lang="en-US" sz="1100" i="1" dirty="0"/>
              <a:t>Earth and Space Science (Hoboken, N.J.)</a:t>
            </a:r>
            <a:r>
              <a:rPr lang="en-US" sz="1100" dirty="0"/>
              <a:t> 8 (5): e2020EA001555.</a:t>
            </a:r>
            <a:br>
              <a:rPr lang="en-US" sz="1100" dirty="0"/>
            </a:br>
            <a:r>
              <a:rPr lang="en-US" sz="1100" dirty="0"/>
              <a:t>[4] Ahmed, Mahfooz, </a:t>
            </a:r>
            <a:r>
              <a:rPr lang="en-US" sz="1100" dirty="0" err="1"/>
              <a:t>Roslina</a:t>
            </a:r>
            <a:r>
              <a:rPr lang="en-US" sz="1100" dirty="0"/>
              <a:t> Bt. Othman, and Mohamad Fauzan Noordin. 2023. “Trends in Open Science: A Bibliometric Analysis of Research Topics, Citations, Journals, and Productive Entities.” </a:t>
            </a:r>
            <a:r>
              <a:rPr lang="en-US" sz="1100" i="1" dirty="0"/>
              <a:t>Journal of Information Systems and Digital Technologies</a:t>
            </a:r>
            <a:r>
              <a:rPr lang="en-US" sz="1100" dirty="0"/>
              <a:t> 5 (2): 170–93.</a:t>
            </a:r>
            <a:br>
              <a:rPr lang="en-US" sz="1100" dirty="0"/>
            </a:br>
            <a:r>
              <a:rPr lang="en-US" sz="1100" dirty="0"/>
              <a:t>[5] Portier, Andrea, Dalia Kirschbaum, Mekonnen Gebremichael, Eric Kemp, Sujay Kumar, Iker Llabres, Eric Snodgrass, and Jerry Wegiel. 2023. “NASA’s Global Precipitation Measurement Mission: Leveraging Stakeholder Engagement &amp; Applications Activities to Inform Decision-Making.” </a:t>
            </a:r>
            <a:r>
              <a:rPr lang="en-US" sz="1100" i="1" dirty="0"/>
              <a:t>Remote Sensing Applications Society and Environment</a:t>
            </a:r>
            <a:r>
              <a:rPr lang="en-US" sz="1100" dirty="0"/>
              <a:t> 29 (100853): 100853.</a:t>
            </a:r>
            <a:br>
              <a:rPr lang="en-US" sz="1100" dirty="0"/>
            </a:br>
            <a:r>
              <a:rPr lang="en-US" sz="1100" dirty="0"/>
              <a:t>[6] Bornmann, Lutz, Robin Haunschild, Kevin Boyack, Werner Marx, and Jan C. Minx. 2022. “How Relevant Is Climate Change Research for Climate Change Policy? An Empirical Analysis Based on Overton Data.” </a:t>
            </a:r>
            <a:r>
              <a:rPr lang="en-US" sz="1100" i="1" dirty="0" err="1"/>
              <a:t>PloS</a:t>
            </a:r>
            <a:r>
              <a:rPr lang="en-US" sz="1100" i="1" dirty="0"/>
              <a:t> One</a:t>
            </a:r>
            <a:r>
              <a:rPr lang="en-US" sz="1100" dirty="0"/>
              <a:t> 17 (9): e0274693.</a:t>
            </a:r>
            <a:br>
              <a:rPr lang="en-US" sz="1100" dirty="0"/>
            </a:br>
            <a:r>
              <a:rPr lang="en-US" sz="1100" dirty="0"/>
              <a:t>[7] Ari, Mary D., John Iskander, John Araujo, Christine Casey, John Kools, Bin Chen, Robert Swain, Miriam Kelly, and Tanja Popovic. 2020. “A Science Impact Framework to Measure Impact beyond Journal Metrics.” </a:t>
            </a:r>
            <a:r>
              <a:rPr lang="en-US" sz="1100" i="1" dirty="0" err="1"/>
              <a:t>PloS</a:t>
            </a:r>
            <a:r>
              <a:rPr lang="en-US" sz="1100" i="1" dirty="0"/>
              <a:t> One</a:t>
            </a:r>
            <a:r>
              <a:rPr lang="en-US" sz="1100" dirty="0"/>
              <a:t> 15 (12): e0244407</a:t>
            </a:r>
            <a:endParaRPr lang="en-US" sz="1100" b="1" dirty="0">
              <a:solidFill>
                <a:schemeClr val="tx1"/>
              </a:solidFill>
              <a:latin typeface="+mn-lt"/>
            </a:endParaRPr>
          </a:p>
          <a:p>
            <a:pPr defTabSz="931774">
              <a:defRPr/>
            </a:pPr>
            <a:r>
              <a:rPr lang="en-US" sz="1100" b="0" dirty="0">
                <a:solidFill>
                  <a:schemeClr val="tx1"/>
                </a:solidFill>
                <a:latin typeface="+mn-lt"/>
              </a:rPr>
              <a:t>[8] </a:t>
            </a:r>
            <a:r>
              <a:rPr lang="en-US" sz="1100" dirty="0"/>
              <a:t>Kwok, R. 2018. “Arctic Sea Ice Thickness, Volume, and Multiyear Ice Coverage: Losses and Coupled Variability (1958–2018).” </a:t>
            </a:r>
            <a:r>
              <a:rPr lang="en-US" sz="1100" i="1" dirty="0"/>
              <a:t>Environmental Research Letters</a:t>
            </a:r>
            <a:r>
              <a:rPr lang="en-US" sz="1100" dirty="0"/>
              <a:t> 13 (October). https://</a:t>
            </a:r>
            <a:r>
              <a:rPr lang="en-US" sz="1100" dirty="0" err="1"/>
              <a:t>doi.org</a:t>
            </a:r>
            <a:r>
              <a:rPr lang="en-US" sz="1100" dirty="0"/>
              <a:t>/10.1088/1748-9326/aae3ec.</a:t>
            </a:r>
            <a:br>
              <a:rPr lang="en-US" sz="1100" dirty="0"/>
            </a:br>
            <a:endParaRPr lang="en-US" sz="1100" b="0" dirty="0">
              <a:solidFill>
                <a:schemeClr val="tx1"/>
              </a:solidFill>
              <a:latin typeface="+mn-lt"/>
            </a:endParaRPr>
          </a:p>
          <a:p>
            <a:pPr defTabSz="931774">
              <a:defRPr/>
            </a:pPr>
            <a:endParaRPr lang="en-US" sz="1100" dirty="0">
              <a:solidFill>
                <a:schemeClr val="tx1"/>
              </a:solidFill>
              <a:latin typeface="+mn-lt"/>
            </a:endParaRPr>
          </a:p>
          <a:p>
            <a:r>
              <a:rPr lang="en-US" sz="1100" dirty="0">
                <a:solidFill>
                  <a:schemeClr val="tx1"/>
                </a:solidFill>
                <a:latin typeface="+mn-lt"/>
              </a:rPr>
              <a:t>Learn more about ATL24 during the </a:t>
            </a:r>
            <a:r>
              <a:rPr lang="en-US" sz="1100" dirty="0" err="1">
                <a:solidFill>
                  <a:schemeClr val="tx1"/>
                </a:solidFill>
                <a:latin typeface="+mn-lt"/>
              </a:rPr>
              <a:t>Earthdata</a:t>
            </a:r>
            <a:r>
              <a:rPr lang="en-US" sz="1100" dirty="0">
                <a:solidFill>
                  <a:schemeClr val="tx1"/>
                </a:solidFill>
                <a:latin typeface="+mn-lt"/>
              </a:rPr>
              <a:t> webinar here - https://</a:t>
            </a:r>
            <a:r>
              <a:rPr lang="en-US" sz="1100" dirty="0" err="1">
                <a:solidFill>
                  <a:schemeClr val="tx1"/>
                </a:solidFill>
                <a:latin typeface="+mn-lt"/>
              </a:rPr>
              <a:t>www.youtube.com</a:t>
            </a:r>
            <a:r>
              <a:rPr lang="en-US" sz="1100" dirty="0">
                <a:solidFill>
                  <a:schemeClr val="tx1"/>
                </a:solidFill>
                <a:latin typeface="+mn-lt"/>
              </a:rPr>
              <a:t>/</a:t>
            </a:r>
            <a:r>
              <a:rPr lang="en-US" sz="1100" dirty="0" err="1">
                <a:solidFill>
                  <a:schemeClr val="tx1"/>
                </a:solidFill>
                <a:latin typeface="+mn-lt"/>
              </a:rPr>
              <a:t>watch?v</a:t>
            </a:r>
            <a:r>
              <a:rPr lang="en-US" sz="1100" dirty="0">
                <a:solidFill>
                  <a:schemeClr val="tx1"/>
                </a:solidFill>
                <a:latin typeface="+mn-lt"/>
              </a:rPr>
              <a:t>=yX0N0ij1iQ4</a:t>
            </a:r>
            <a:endParaRPr lang="en-US" sz="1100" dirty="0">
              <a:solidFill>
                <a:schemeClr val="tx1"/>
              </a:solidFill>
              <a:latin typeface="+mn-lt"/>
              <a:ea typeface="Calibri" panose="020F0502020204030204"/>
              <a:cs typeface="Calibri" panose="020F0502020204030204"/>
            </a:endParaRPr>
          </a:p>
          <a:p>
            <a:r>
              <a:rPr lang="en-US" sz="1100" dirty="0">
                <a:solidFill>
                  <a:schemeClr val="tx1"/>
                </a:solidFill>
                <a:latin typeface="+mn-lt"/>
              </a:rPr>
              <a:t>More information about the data product - </a:t>
            </a:r>
            <a:r>
              <a:rPr lang="en-US" sz="1100" u="sng" dirty="0">
                <a:solidFill>
                  <a:schemeClr val="tx1"/>
                </a:solidFill>
                <a:latin typeface="+mn-lt"/>
              </a:rPr>
              <a:t>https://</a:t>
            </a:r>
            <a:r>
              <a:rPr lang="en-US" sz="1100" u="sng" dirty="0" err="1">
                <a:solidFill>
                  <a:schemeClr val="tx1"/>
                </a:solidFill>
                <a:latin typeface="+mn-lt"/>
              </a:rPr>
              <a:t>nsidc.org</a:t>
            </a:r>
            <a:r>
              <a:rPr lang="en-US" sz="1100" u="sng" dirty="0">
                <a:solidFill>
                  <a:schemeClr val="tx1"/>
                </a:solidFill>
                <a:latin typeface="+mn-lt"/>
              </a:rPr>
              <a:t>/data/atl24/versions/1</a:t>
            </a:r>
            <a:endParaRPr lang="en-US" sz="1100" b="1" dirty="0">
              <a:solidFill>
                <a:schemeClr val="tx1"/>
              </a:solidFill>
              <a:latin typeface="+mn-lt"/>
              <a:ea typeface="Calibri" panose="020F0502020204030204"/>
              <a:cs typeface="Calibri" panose="020F0502020204030204"/>
            </a:endParaRPr>
          </a:p>
          <a:p>
            <a:pPr marL="342900" indent="-342900">
              <a:buAutoNum type="arabicParenR"/>
            </a:pPr>
            <a:endParaRPr lang="en-US" sz="1100" u="sng" dirty="0">
              <a:solidFill>
                <a:schemeClr val="tx1"/>
              </a:solidFill>
              <a:latin typeface="+mn-lt"/>
              <a:cs typeface="Calibri"/>
            </a:endParaRPr>
          </a:p>
          <a:p>
            <a:r>
              <a:rPr lang="en-US" sz="1100" u="sng" dirty="0">
                <a:solidFill>
                  <a:schemeClr val="tx1"/>
                </a:solidFill>
                <a:latin typeface="+mn-lt"/>
                <a:cs typeface="Calibri"/>
              </a:rPr>
              <a:t>More info:</a:t>
            </a:r>
            <a:endParaRPr lang="en-US" sz="1100" u="sng" dirty="0">
              <a:solidFill>
                <a:schemeClr val="tx1"/>
              </a:solidFill>
              <a:latin typeface="+mn-lt"/>
              <a:ea typeface="Calibri"/>
              <a:cs typeface="Calibri"/>
            </a:endParaRPr>
          </a:p>
          <a:p>
            <a:pPr marL="171450" marR="0" lvl="0" indent="-171450" algn="l" defTabSz="914400">
              <a:lnSpc>
                <a:spcPct val="100000"/>
              </a:lnSpc>
              <a:spcBef>
                <a:spcPts val="0"/>
              </a:spcBef>
              <a:spcAft>
                <a:spcPts val="0"/>
              </a:spcAft>
              <a:buClr>
                <a:srgbClr val="FFFFFF"/>
              </a:buClr>
              <a:buSzTx/>
              <a:buFont typeface="Arial" panose="020B0604020202020204" pitchFamily="34" charset="0"/>
              <a:buChar char="•"/>
              <a:tabLst/>
              <a:defRPr/>
            </a:pPr>
            <a:r>
              <a:rPr lang="en-US" sz="1100" dirty="0">
                <a:solidFill>
                  <a:schemeClr val="tx1"/>
                </a:solidFill>
                <a:latin typeface="+mn-lt"/>
              </a:rPr>
              <a:t>Early Adopters - Before launch, ICESat-2’s Early Adopters program built a broad user community to maximize data use and explore potential applications.</a:t>
            </a:r>
            <a:endParaRPr lang="en-US" sz="1100" dirty="0">
              <a:solidFill>
                <a:schemeClr val="tx1"/>
              </a:solidFill>
              <a:latin typeface="+mn-lt"/>
              <a:ea typeface="Calibri"/>
              <a:cs typeface="Calibri"/>
            </a:endParaRPr>
          </a:p>
          <a:p>
            <a:pPr marL="171450" marR="0" lvl="0" indent="-171450" algn="l" defTabSz="914400" rtl="0" eaLnBrk="1" fontAlgn="base"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100" dirty="0">
                <a:solidFill>
                  <a:schemeClr val="tx1"/>
                </a:solidFill>
                <a:latin typeface="+mn-lt"/>
              </a:rPr>
              <a:t>Applied Users - After launch, Early Adopters became the Applied Users program, which promotes applications research on integrating ICESat-2 data into organizations’ policy, business, and management activities to improve decision-making efforts.</a:t>
            </a:r>
            <a:endParaRPr lang="en-US" sz="1100" noProof="0" dirty="0">
              <a:solidFill>
                <a:schemeClr val="tx1"/>
              </a:solidFill>
              <a:latin typeface="+mn-lt"/>
              <a:ea typeface="Calibri"/>
              <a:cs typeface="Calibri"/>
            </a:endParaRPr>
          </a:p>
          <a:p>
            <a:pPr marL="171450" indent="-171450">
              <a:buFont typeface="Arial" panose="020B0604020202020204" pitchFamily="34" charset="0"/>
              <a:buChar char="•"/>
            </a:pPr>
            <a:r>
              <a:rPr lang="en-US" sz="1100" dirty="0">
                <a:solidFill>
                  <a:schemeClr val="tx1"/>
                </a:solidFill>
                <a:latin typeface="+mn-lt"/>
              </a:rPr>
              <a:t>Satellite-derived bathymetry (SDB) is the process of mapping the seafloor using satellite imagery, relating light penetration and reflection in water to estimate depths. </a:t>
            </a:r>
            <a:endParaRPr lang="en-US" sz="1100" dirty="0">
              <a:solidFill>
                <a:schemeClr val="tx1"/>
              </a:solidFill>
              <a:latin typeface="+mn-lt"/>
              <a:ea typeface="Calibri"/>
              <a:cs typeface="Calibri"/>
            </a:endParaRPr>
          </a:p>
          <a:p>
            <a:pPr marL="171450" indent="-171450">
              <a:buFont typeface="Arial" panose="020B0604020202020204" pitchFamily="34" charset="0"/>
              <a:buChar char="•"/>
            </a:pPr>
            <a:r>
              <a:rPr lang="en-US" sz="1100" dirty="0">
                <a:solidFill>
                  <a:schemeClr val="tx1"/>
                </a:solidFill>
                <a:latin typeface="+mn-lt"/>
              </a:rPr>
              <a:t>SDB provides several advantages, including cost-effectiveness, global coverage and faster data acquisition. SDB can be limited by water clarity, preventing light from reaching the bottom, spatial resolution of the remote sensing measurement and accuracy, depending on the method and satellite platform/instrument. </a:t>
            </a:r>
            <a:endParaRPr lang="en-US" sz="1100" dirty="0">
              <a:solidFill>
                <a:schemeClr val="tx1"/>
              </a:solidFill>
              <a:latin typeface="+mn-lt"/>
              <a:ea typeface="Calibri"/>
              <a:cs typeface="Calibri"/>
            </a:endParaRPr>
          </a:p>
          <a:p>
            <a:pPr marL="171450" indent="-171450">
              <a:buFont typeface="Arial" panose="020B0604020202020204" pitchFamily="34" charset="0"/>
              <a:buChar char="•"/>
            </a:pPr>
            <a:r>
              <a:rPr lang="en-US" sz="1100" dirty="0">
                <a:solidFill>
                  <a:schemeClr val="tx1"/>
                </a:solidFill>
                <a:latin typeface="+mn-lt"/>
              </a:rPr>
              <a:t>Despite its limitations, SDB can be used in a wide variety of applications, including coastal zone management, navigation and safety, marine habitat monitoring and disaster response. </a:t>
            </a:r>
            <a:endParaRPr lang="en-US" sz="1100" dirty="0">
              <a:solidFill>
                <a:schemeClr val="tx1"/>
              </a:solidFill>
              <a:latin typeface="+mn-lt"/>
              <a:ea typeface="Calibri"/>
              <a:cs typeface="Calibri"/>
            </a:endParaRPr>
          </a:p>
          <a:p>
            <a:pPr marL="171450" indent="-171450">
              <a:buFont typeface="Arial" panose="020B0604020202020204" pitchFamily="34" charset="0"/>
              <a:buChar char="•"/>
            </a:pPr>
            <a:r>
              <a:rPr lang="en-US" sz="1100" dirty="0">
                <a:solidFill>
                  <a:schemeClr val="tx1"/>
                </a:solidFill>
                <a:latin typeface="+mn-lt"/>
              </a:rPr>
              <a:t>ICESat-2 has become a major contributor to SDB, with over 2000 publications on this topic to date. Now is the time to think about the state-of-the-art and additional capabilities of SDB for the future. </a:t>
            </a:r>
            <a:endParaRPr lang="en-US" sz="1100" dirty="0">
              <a:solidFill>
                <a:schemeClr val="tx1"/>
              </a:solidFill>
              <a:latin typeface="+mn-lt"/>
              <a:ea typeface="Calibri"/>
              <a:cs typeface="Calibri"/>
            </a:endParaRPr>
          </a:p>
        </p:txBody>
      </p:sp>
      <p:sp>
        <p:nvSpPr>
          <p:cNvPr id="4" name="Slide Number Placeholder 3">
            <a:extLst>
              <a:ext uri="{FF2B5EF4-FFF2-40B4-BE49-F238E27FC236}">
                <a16:creationId xmlns:a16="http://schemas.microsoft.com/office/drawing/2014/main" id="{8359647B-40D2-28D7-801B-289CF9276890}"/>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EA03AE4-73DB-42CA-8156-D9AAE03C4C6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751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2A87-C87B-F124-88C8-6CF48F6BFC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AE0FA3-4A5D-38EB-88A0-B675F6B4A4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1260A5-4FB5-7BA0-0004-0E82C3B5305F}"/>
              </a:ext>
            </a:extLst>
          </p:cNvPr>
          <p:cNvSpPr>
            <a:spLocks noGrp="1"/>
          </p:cNvSpPr>
          <p:nvPr>
            <p:ph type="dt" sz="half" idx="10"/>
          </p:nvPr>
        </p:nvSpPr>
        <p:spPr/>
        <p:txBody>
          <a:bodyPr/>
          <a:lstStyle/>
          <a:p>
            <a:fld id="{3946F458-F864-A249-8FD1-E086126E1267}" type="datetimeFigureOut">
              <a:rPr lang="en-US" smtClean="0"/>
              <a:t>12/10/25</a:t>
            </a:fld>
            <a:endParaRPr lang="en-US"/>
          </a:p>
        </p:txBody>
      </p:sp>
      <p:sp>
        <p:nvSpPr>
          <p:cNvPr id="5" name="Footer Placeholder 4">
            <a:extLst>
              <a:ext uri="{FF2B5EF4-FFF2-40B4-BE49-F238E27FC236}">
                <a16:creationId xmlns:a16="http://schemas.microsoft.com/office/drawing/2014/main" id="{8C6E3706-74B8-7440-3205-DA614077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F7B1B-C90D-E868-B8E8-C778F712872A}"/>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234620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DB0F9-F0E3-68FB-5DC1-48657D7990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D0AB-A8B6-898D-05EB-9243B171F8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F5650-B19A-2010-2059-7B4A60480FA0}"/>
              </a:ext>
            </a:extLst>
          </p:cNvPr>
          <p:cNvSpPr>
            <a:spLocks noGrp="1"/>
          </p:cNvSpPr>
          <p:nvPr>
            <p:ph type="dt" sz="half" idx="10"/>
          </p:nvPr>
        </p:nvSpPr>
        <p:spPr/>
        <p:txBody>
          <a:bodyPr/>
          <a:lstStyle/>
          <a:p>
            <a:fld id="{3946F458-F864-A249-8FD1-E086126E1267}" type="datetimeFigureOut">
              <a:rPr lang="en-US" smtClean="0"/>
              <a:t>12/10/25</a:t>
            </a:fld>
            <a:endParaRPr lang="en-US"/>
          </a:p>
        </p:txBody>
      </p:sp>
      <p:sp>
        <p:nvSpPr>
          <p:cNvPr id="5" name="Footer Placeholder 4">
            <a:extLst>
              <a:ext uri="{FF2B5EF4-FFF2-40B4-BE49-F238E27FC236}">
                <a16:creationId xmlns:a16="http://schemas.microsoft.com/office/drawing/2014/main" id="{62F2979C-52C2-CA19-66FC-5A9EB9498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8ED42-7FA7-20BE-FD5E-ABC5CDFDFB41}"/>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302973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0715C-A920-15D0-ACBB-D7AC33A46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C56A0-350D-6BF6-4F9D-11DFDB5C8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A7997-4FE4-E129-A178-856FA86B6FF7}"/>
              </a:ext>
            </a:extLst>
          </p:cNvPr>
          <p:cNvSpPr>
            <a:spLocks noGrp="1"/>
          </p:cNvSpPr>
          <p:nvPr>
            <p:ph type="dt" sz="half" idx="10"/>
          </p:nvPr>
        </p:nvSpPr>
        <p:spPr/>
        <p:txBody>
          <a:bodyPr/>
          <a:lstStyle/>
          <a:p>
            <a:fld id="{3946F458-F864-A249-8FD1-E086126E1267}" type="datetimeFigureOut">
              <a:rPr lang="en-US" smtClean="0"/>
              <a:t>12/10/25</a:t>
            </a:fld>
            <a:endParaRPr lang="en-US"/>
          </a:p>
        </p:txBody>
      </p:sp>
      <p:sp>
        <p:nvSpPr>
          <p:cNvPr id="5" name="Footer Placeholder 4">
            <a:extLst>
              <a:ext uri="{FF2B5EF4-FFF2-40B4-BE49-F238E27FC236}">
                <a16:creationId xmlns:a16="http://schemas.microsoft.com/office/drawing/2014/main" id="{64C3236B-B6B8-A308-312F-88753DD78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1F8D7-10A8-54F3-1177-10981579F5F7}"/>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2586140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101948-3666-EE2A-CE1B-AAC2562CA03D}"/>
              </a:ext>
            </a:extLst>
          </p:cNvPr>
          <p:cNvSpPr/>
          <p:nvPr userDrawn="1"/>
        </p:nvSpPr>
        <p:spPr>
          <a:xfrm rot="10800000">
            <a:off x="-9817" y="-23529"/>
            <a:ext cx="12210167" cy="6891801"/>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515228" y="744142"/>
            <a:ext cx="8675406" cy="590931"/>
          </a:xfrm>
        </p:spPr>
        <p:txBody>
          <a:bodyPr wrap="square">
            <a:spAutoFit/>
          </a:bodyPr>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8BF16FF6-F513-F3E9-401D-E72DC95ECBD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bg1"/>
                </a:solidFill>
              </a:rPr>
              <a:pPr/>
              <a:t>‹#›</a:t>
            </a:fld>
            <a:endParaRPr lang="en-US" b="0">
              <a:solidFill>
                <a:schemeClr val="bg1"/>
              </a:solidFill>
            </a:endParaRPr>
          </a:p>
        </p:txBody>
      </p:sp>
      <p:sp>
        <p:nvSpPr>
          <p:cNvPr id="6" name="Slide Number Placeholder 5">
            <a:extLst>
              <a:ext uri="{FF2B5EF4-FFF2-40B4-BE49-F238E27FC236}">
                <a16:creationId xmlns:a16="http://schemas.microsoft.com/office/drawing/2014/main" id="{8AD22F20-A3B1-BB05-2E12-568A093C09B8}"/>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09468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7BB6-6587-D942-BCBB-9C3E09136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81D528-FF85-8EA0-5669-2901BE8F82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E0401-5C71-F8C6-A1A0-8B0AB31EC55F}"/>
              </a:ext>
            </a:extLst>
          </p:cNvPr>
          <p:cNvSpPr>
            <a:spLocks noGrp="1"/>
          </p:cNvSpPr>
          <p:nvPr>
            <p:ph type="dt" sz="half" idx="10"/>
          </p:nvPr>
        </p:nvSpPr>
        <p:spPr/>
        <p:txBody>
          <a:bodyPr/>
          <a:lstStyle/>
          <a:p>
            <a:fld id="{3946F458-F864-A249-8FD1-E086126E1267}" type="datetimeFigureOut">
              <a:rPr lang="en-US" smtClean="0"/>
              <a:t>12/10/25</a:t>
            </a:fld>
            <a:endParaRPr lang="en-US"/>
          </a:p>
        </p:txBody>
      </p:sp>
      <p:sp>
        <p:nvSpPr>
          <p:cNvPr id="5" name="Footer Placeholder 4">
            <a:extLst>
              <a:ext uri="{FF2B5EF4-FFF2-40B4-BE49-F238E27FC236}">
                <a16:creationId xmlns:a16="http://schemas.microsoft.com/office/drawing/2014/main" id="{5CCA66EB-0FF8-AD48-494C-94C38615B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01088-38BF-C040-066E-B653079BA4A0}"/>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30729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B8EF5-E60E-B9D9-929C-1308C62F5C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F4F90-8B20-FA35-03B0-4D1CADDB50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C26351-76A8-00E7-590F-CF8DF12C622B}"/>
              </a:ext>
            </a:extLst>
          </p:cNvPr>
          <p:cNvSpPr>
            <a:spLocks noGrp="1"/>
          </p:cNvSpPr>
          <p:nvPr>
            <p:ph type="dt" sz="half" idx="10"/>
          </p:nvPr>
        </p:nvSpPr>
        <p:spPr/>
        <p:txBody>
          <a:bodyPr/>
          <a:lstStyle/>
          <a:p>
            <a:fld id="{3946F458-F864-A249-8FD1-E086126E1267}" type="datetimeFigureOut">
              <a:rPr lang="en-US" smtClean="0"/>
              <a:t>12/10/25</a:t>
            </a:fld>
            <a:endParaRPr lang="en-US"/>
          </a:p>
        </p:txBody>
      </p:sp>
      <p:sp>
        <p:nvSpPr>
          <p:cNvPr id="5" name="Footer Placeholder 4">
            <a:extLst>
              <a:ext uri="{FF2B5EF4-FFF2-40B4-BE49-F238E27FC236}">
                <a16:creationId xmlns:a16="http://schemas.microsoft.com/office/drawing/2014/main" id="{5FB09DBC-62A9-EC1D-71F3-2DD5797AF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51517-007F-12E3-5D4B-92E18F4BA9E0}"/>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195474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B1263-8850-7E39-4966-B1196D80F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1987D4-44E8-8957-E056-804962BD94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8302CC-7D04-76AA-1FDC-761BB704AF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28B272-B990-2987-84A6-F93516A3EBE9}"/>
              </a:ext>
            </a:extLst>
          </p:cNvPr>
          <p:cNvSpPr>
            <a:spLocks noGrp="1"/>
          </p:cNvSpPr>
          <p:nvPr>
            <p:ph type="dt" sz="half" idx="10"/>
          </p:nvPr>
        </p:nvSpPr>
        <p:spPr/>
        <p:txBody>
          <a:bodyPr/>
          <a:lstStyle/>
          <a:p>
            <a:fld id="{3946F458-F864-A249-8FD1-E086126E1267}" type="datetimeFigureOut">
              <a:rPr lang="en-US" smtClean="0"/>
              <a:t>12/10/25</a:t>
            </a:fld>
            <a:endParaRPr lang="en-US"/>
          </a:p>
        </p:txBody>
      </p:sp>
      <p:sp>
        <p:nvSpPr>
          <p:cNvPr id="6" name="Footer Placeholder 5">
            <a:extLst>
              <a:ext uri="{FF2B5EF4-FFF2-40B4-BE49-F238E27FC236}">
                <a16:creationId xmlns:a16="http://schemas.microsoft.com/office/drawing/2014/main" id="{EC88762E-4F85-7FF3-37F5-0BE470C889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6198A-E13A-1970-89F5-CD2634273003}"/>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384974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3B19-195C-7408-4BFE-ADD8BD0370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94E588-7581-AE1C-CF74-C1BD9BF5AF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371DB8-C6EB-1784-618B-0AB958D337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5322F4-ADA1-59E6-B772-323B681C5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089402-86A0-8337-294A-C102F5802C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D95ACF-972C-B8BC-094A-BD8063D922F5}"/>
              </a:ext>
            </a:extLst>
          </p:cNvPr>
          <p:cNvSpPr>
            <a:spLocks noGrp="1"/>
          </p:cNvSpPr>
          <p:nvPr>
            <p:ph type="dt" sz="half" idx="10"/>
          </p:nvPr>
        </p:nvSpPr>
        <p:spPr/>
        <p:txBody>
          <a:bodyPr/>
          <a:lstStyle/>
          <a:p>
            <a:fld id="{3946F458-F864-A249-8FD1-E086126E1267}" type="datetimeFigureOut">
              <a:rPr lang="en-US" smtClean="0"/>
              <a:t>12/10/25</a:t>
            </a:fld>
            <a:endParaRPr lang="en-US"/>
          </a:p>
        </p:txBody>
      </p:sp>
      <p:sp>
        <p:nvSpPr>
          <p:cNvPr id="8" name="Footer Placeholder 7">
            <a:extLst>
              <a:ext uri="{FF2B5EF4-FFF2-40B4-BE49-F238E27FC236}">
                <a16:creationId xmlns:a16="http://schemas.microsoft.com/office/drawing/2014/main" id="{45EA8AF9-E4E7-B1FA-BC94-8D2F8E88ED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1FAC84-796A-6B2F-2C66-86999025EDE4}"/>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2792207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82C0-04AE-04B5-F490-499E031C42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8A952-FC48-B560-4948-66C9A28152BD}"/>
              </a:ext>
            </a:extLst>
          </p:cNvPr>
          <p:cNvSpPr>
            <a:spLocks noGrp="1"/>
          </p:cNvSpPr>
          <p:nvPr>
            <p:ph type="dt" sz="half" idx="10"/>
          </p:nvPr>
        </p:nvSpPr>
        <p:spPr/>
        <p:txBody>
          <a:bodyPr/>
          <a:lstStyle/>
          <a:p>
            <a:fld id="{3946F458-F864-A249-8FD1-E086126E1267}" type="datetimeFigureOut">
              <a:rPr lang="en-US" smtClean="0"/>
              <a:t>12/10/25</a:t>
            </a:fld>
            <a:endParaRPr lang="en-US"/>
          </a:p>
        </p:txBody>
      </p:sp>
      <p:sp>
        <p:nvSpPr>
          <p:cNvPr id="4" name="Footer Placeholder 3">
            <a:extLst>
              <a:ext uri="{FF2B5EF4-FFF2-40B4-BE49-F238E27FC236}">
                <a16:creationId xmlns:a16="http://schemas.microsoft.com/office/drawing/2014/main" id="{372DD029-0F6C-74C9-B2FB-DA9CC18178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9CAA4F-2DBA-D9BB-0E4C-630E40E46AD0}"/>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99671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2DC608-5EB9-97F7-3AE5-FF08A34CDF67}"/>
              </a:ext>
            </a:extLst>
          </p:cNvPr>
          <p:cNvSpPr>
            <a:spLocks noGrp="1"/>
          </p:cNvSpPr>
          <p:nvPr>
            <p:ph type="dt" sz="half" idx="10"/>
          </p:nvPr>
        </p:nvSpPr>
        <p:spPr/>
        <p:txBody>
          <a:bodyPr/>
          <a:lstStyle/>
          <a:p>
            <a:fld id="{3946F458-F864-A249-8FD1-E086126E1267}" type="datetimeFigureOut">
              <a:rPr lang="en-US" smtClean="0"/>
              <a:t>12/10/25</a:t>
            </a:fld>
            <a:endParaRPr lang="en-US"/>
          </a:p>
        </p:txBody>
      </p:sp>
      <p:sp>
        <p:nvSpPr>
          <p:cNvPr id="3" name="Footer Placeholder 2">
            <a:extLst>
              <a:ext uri="{FF2B5EF4-FFF2-40B4-BE49-F238E27FC236}">
                <a16:creationId xmlns:a16="http://schemas.microsoft.com/office/drawing/2014/main" id="{E3A9E831-6C6A-424F-2B27-1D7E82ED95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1CFDCB-5E7A-A371-AD2C-FC64D3274CE6}"/>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144326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5F29-1C08-949C-6B38-0391185578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A0D452-5EC8-A78B-CA58-BEAC612896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AB719C-5801-A4DE-318A-E32D645D9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1B407-7198-AE15-CFE8-7D1E179CB07A}"/>
              </a:ext>
            </a:extLst>
          </p:cNvPr>
          <p:cNvSpPr>
            <a:spLocks noGrp="1"/>
          </p:cNvSpPr>
          <p:nvPr>
            <p:ph type="dt" sz="half" idx="10"/>
          </p:nvPr>
        </p:nvSpPr>
        <p:spPr/>
        <p:txBody>
          <a:bodyPr/>
          <a:lstStyle/>
          <a:p>
            <a:fld id="{3946F458-F864-A249-8FD1-E086126E1267}" type="datetimeFigureOut">
              <a:rPr lang="en-US" smtClean="0"/>
              <a:t>12/10/25</a:t>
            </a:fld>
            <a:endParaRPr lang="en-US"/>
          </a:p>
        </p:txBody>
      </p:sp>
      <p:sp>
        <p:nvSpPr>
          <p:cNvPr id="6" name="Footer Placeholder 5">
            <a:extLst>
              <a:ext uri="{FF2B5EF4-FFF2-40B4-BE49-F238E27FC236}">
                <a16:creationId xmlns:a16="http://schemas.microsoft.com/office/drawing/2014/main" id="{2FEBC4FA-DF0C-7A80-7985-2190C0C98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863C5-0B97-7DE8-18E2-A1E51A7A4A2F}"/>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2250642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9915-A5D7-161B-55B9-D12BD90A0B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575B22-CAC2-DD8A-0B13-3CD1A2AAA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8DC164-0D1D-2E7F-9209-9FA5E37C7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2BA74-AFE0-96CC-391D-48897AB0A90E}"/>
              </a:ext>
            </a:extLst>
          </p:cNvPr>
          <p:cNvSpPr>
            <a:spLocks noGrp="1"/>
          </p:cNvSpPr>
          <p:nvPr>
            <p:ph type="dt" sz="half" idx="10"/>
          </p:nvPr>
        </p:nvSpPr>
        <p:spPr/>
        <p:txBody>
          <a:bodyPr/>
          <a:lstStyle/>
          <a:p>
            <a:fld id="{3946F458-F864-A249-8FD1-E086126E1267}" type="datetimeFigureOut">
              <a:rPr lang="en-US" smtClean="0"/>
              <a:t>12/10/25</a:t>
            </a:fld>
            <a:endParaRPr lang="en-US"/>
          </a:p>
        </p:txBody>
      </p:sp>
      <p:sp>
        <p:nvSpPr>
          <p:cNvPr id="6" name="Footer Placeholder 5">
            <a:extLst>
              <a:ext uri="{FF2B5EF4-FFF2-40B4-BE49-F238E27FC236}">
                <a16:creationId xmlns:a16="http://schemas.microsoft.com/office/drawing/2014/main" id="{6A46D4A8-9205-A332-23CC-B19EFFBBA6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C0FD7-199A-1333-5574-F18B228119FF}"/>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3708284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09C829-A18A-9D81-E245-57808B292D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01CF9B-1AFE-8C40-574B-3A542A632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5B7CB-2317-23CF-D780-5A14F99191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46F458-F864-A249-8FD1-E086126E1267}" type="datetimeFigureOut">
              <a:rPr lang="en-US" smtClean="0"/>
              <a:t>12/10/25</a:t>
            </a:fld>
            <a:endParaRPr lang="en-US"/>
          </a:p>
        </p:txBody>
      </p:sp>
      <p:sp>
        <p:nvSpPr>
          <p:cNvPr id="5" name="Footer Placeholder 4">
            <a:extLst>
              <a:ext uri="{FF2B5EF4-FFF2-40B4-BE49-F238E27FC236}">
                <a16:creationId xmlns:a16="http://schemas.microsoft.com/office/drawing/2014/main" id="{EC93F010-728A-AAAB-E65B-6D6F5013A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12AB3E-49BD-3B6D-186C-E5CED6F9FD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9F49F8-B779-1E47-8BC6-3972BE1B41AF}" type="slidenum">
              <a:rPr lang="en-US" smtClean="0"/>
              <a:t>‹#›</a:t>
            </a:fld>
            <a:endParaRPr lang="en-US"/>
          </a:p>
        </p:txBody>
      </p:sp>
    </p:spTree>
    <p:extLst>
      <p:ext uri="{BB962C8B-B14F-4D97-AF65-F5344CB8AC3E}">
        <p14:creationId xmlns:p14="http://schemas.microsoft.com/office/powerpoint/2010/main" val="1144771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B1F7D-07FA-C8A1-1E52-C242AE723E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390552-CCED-ED45-463D-823353B153AF}"/>
              </a:ext>
            </a:extLst>
          </p:cNvPr>
          <p:cNvSpPr>
            <a:spLocks noGrp="1"/>
          </p:cNvSpPr>
          <p:nvPr>
            <p:ph type="title"/>
          </p:nvPr>
        </p:nvSpPr>
        <p:spPr>
          <a:xfrm>
            <a:off x="168118" y="284508"/>
            <a:ext cx="8553501" cy="1505027"/>
          </a:xfrm>
        </p:spPr>
        <p:txBody>
          <a:bodyPr/>
          <a:lstStyle/>
          <a:p>
            <a:pPr algn="l"/>
            <a:r>
              <a:rPr lang="en-US" sz="1400" dirty="0">
                <a:latin typeface="Arial"/>
                <a:cs typeface="Arial"/>
              </a:rPr>
              <a:t>Earth Action Highlight</a:t>
            </a:r>
            <a:br>
              <a:rPr lang="en-US" dirty="0"/>
            </a:br>
            <a:r>
              <a:rPr lang="en-US" sz="2800" b="1" dirty="0"/>
              <a:t>Assessing the impact of ICESat and ICESat-2 data on decision-making</a:t>
            </a:r>
            <a:br>
              <a:rPr lang="en-US" sz="2800" dirty="0"/>
            </a:br>
            <a:endParaRPr lang="en-US" sz="3200" b="1" dirty="0"/>
          </a:p>
        </p:txBody>
      </p:sp>
      <p:pic>
        <p:nvPicPr>
          <p:cNvPr id="3" name="Picture 2">
            <a:extLst>
              <a:ext uri="{FF2B5EF4-FFF2-40B4-BE49-F238E27FC236}">
                <a16:creationId xmlns:a16="http://schemas.microsoft.com/office/drawing/2014/main" id="{129625EB-E037-50DC-309D-D62171D978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49244" y="-25092"/>
            <a:ext cx="1036769" cy="872654"/>
          </a:xfrm>
          <a:prstGeom prst="rect">
            <a:avLst/>
          </a:prstGeom>
        </p:spPr>
      </p:pic>
      <p:sp>
        <p:nvSpPr>
          <p:cNvPr id="33" name="Content Placeholder 2">
            <a:extLst>
              <a:ext uri="{FF2B5EF4-FFF2-40B4-BE49-F238E27FC236}">
                <a16:creationId xmlns:a16="http://schemas.microsoft.com/office/drawing/2014/main" id="{CE022FEE-71C9-9263-D48D-36B5A2B665AC}"/>
              </a:ext>
            </a:extLst>
          </p:cNvPr>
          <p:cNvSpPr txBox="1">
            <a:spLocks/>
          </p:cNvSpPr>
          <p:nvPr/>
        </p:nvSpPr>
        <p:spPr>
          <a:xfrm>
            <a:off x="7640688" y="2010140"/>
            <a:ext cx="4551312" cy="4465838"/>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
                <a:srgbClr val="FFFFFF"/>
              </a:buClr>
              <a:buSzTx/>
              <a:buFont typeface="Arial" panose="020B0604020202020204" pitchFamily="34" charset="0"/>
              <a:buChar char="•"/>
              <a:tabLst/>
              <a:defRPr/>
            </a:pPr>
            <a:r>
              <a:rPr lang="en-AU" altLang="en-US" sz="1800" kern="1200" dirty="0">
                <a:solidFill>
                  <a:schemeClr val="bg1"/>
                </a:solidFill>
                <a:latin typeface="+mn-lt"/>
                <a:ea typeface="+mn-ea"/>
                <a:cs typeface="+mn-cs"/>
              </a:rPr>
              <a:t>Limited documentation exists that demonstrates and quantifies the impact of earth science research from NASA missions to societal applications and policy.</a:t>
            </a:r>
          </a:p>
          <a:p>
            <a:pPr marL="228600" marR="0" lvl="0" indent="-228600" algn="l" defTabSz="914400" rtl="0" eaLnBrk="1" fontAlgn="base" latinLnBrk="0" hangingPunct="1">
              <a:lnSpc>
                <a:spcPct val="90000"/>
              </a:lnSpc>
              <a:spcBef>
                <a:spcPts val="1000"/>
              </a:spcBef>
              <a:spcAft>
                <a:spcPts val="0"/>
              </a:spcAft>
              <a:buClr>
                <a:srgbClr val="FFFFFF"/>
              </a:buClr>
              <a:buSzTx/>
              <a:buFont typeface="Arial" panose="020B0604020202020204" pitchFamily="34" charset="0"/>
              <a:buChar char="•"/>
              <a:tabLst/>
              <a:defRPr/>
            </a:pPr>
            <a:r>
              <a:rPr lang="en-US" sz="1800" dirty="0">
                <a:solidFill>
                  <a:schemeClr val="bg1"/>
                </a:solidFill>
                <a:latin typeface="Arial"/>
                <a:cs typeface="Arial"/>
              </a:rPr>
              <a:t>The Science Impact Framework uses key indicators to trace and categorize the impact from disseminating science to catalyzing action. </a:t>
            </a:r>
          </a:p>
          <a:p>
            <a:pPr marL="228600" marR="0" lvl="0" indent="-228600" algn="l" defTabSz="914400" rtl="0" eaLnBrk="1" fontAlgn="base" latinLnBrk="0" hangingPunct="1">
              <a:lnSpc>
                <a:spcPct val="90000"/>
              </a:lnSpc>
              <a:spcBef>
                <a:spcPts val="1000"/>
              </a:spcBef>
              <a:spcAft>
                <a:spcPts val="0"/>
              </a:spcAft>
              <a:buClr>
                <a:srgbClr val="FFFFFF"/>
              </a:buClr>
              <a:buSzTx/>
              <a:buFont typeface="Arial" panose="020B0604020202020204" pitchFamily="34" charset="0"/>
              <a:buChar char="•"/>
              <a:tabLst/>
              <a:defRPr/>
            </a:pPr>
            <a:r>
              <a:rPr lang="en-US" sz="1800" dirty="0">
                <a:solidFill>
                  <a:schemeClr val="bg1"/>
                </a:solidFill>
                <a:latin typeface="Arial"/>
                <a:cs typeface="Arial"/>
              </a:rPr>
              <a:t>A total of 502 documents were identified that report novel applications of ICESat and ICESat-2 data.</a:t>
            </a:r>
            <a:endParaRPr lang="en-US" altLang="en-US" sz="1800" dirty="0">
              <a:solidFill>
                <a:schemeClr val="bg1"/>
              </a:solidFill>
            </a:endParaRPr>
          </a:p>
          <a:p>
            <a:r>
              <a:rPr lang="en-US" altLang="en-US" sz="1800" dirty="0">
                <a:solidFill>
                  <a:schemeClr val="bg1"/>
                </a:solidFill>
              </a:rPr>
              <a:t>Hazards, such as flooding and fire, were common use cases in which applications developed from ICESat and ICESat-2 data were used in risk assessment. </a:t>
            </a:r>
            <a:endParaRPr kumimoji="0" lang="en-US" sz="1800" b="0" i="0" u="none" strike="noStrike" kern="1200" cap="none" spc="0" normalizeH="0" baseline="0" noProof="0" dirty="0">
              <a:ln>
                <a:noFill/>
              </a:ln>
              <a:solidFill>
                <a:prstClr val="white"/>
              </a:solidFill>
              <a:effectLst/>
              <a:uLnTx/>
              <a:uFillTx/>
              <a:latin typeface="Arial"/>
              <a:ea typeface="Calibri"/>
              <a:cs typeface="Calibri"/>
            </a:endParaRPr>
          </a:p>
        </p:txBody>
      </p:sp>
      <p:pic>
        <p:nvPicPr>
          <p:cNvPr id="1026" name="Picture 2" descr="ICESat-2">
            <a:extLst>
              <a:ext uri="{FF2B5EF4-FFF2-40B4-BE49-F238E27FC236}">
                <a16:creationId xmlns:a16="http://schemas.microsoft.com/office/drawing/2014/main" id="{71535DDF-5B6E-D3B1-FA2D-08F8DDDA83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873" y="138351"/>
            <a:ext cx="1425397" cy="5400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logo with a circle with a black and yellow circle with a black and yellow circle with a black and red circle with a black and yellow circle with a black and white circle with a black circle&#10;&#10;AI-generated content may be incorrect.">
            <a:extLst>
              <a:ext uri="{FF2B5EF4-FFF2-40B4-BE49-F238E27FC236}">
                <a16:creationId xmlns:a16="http://schemas.microsoft.com/office/drawing/2014/main" id="{E6726CC2-E22A-AAF3-AE66-2CA868B30678}"/>
              </a:ext>
            </a:extLst>
          </p:cNvPr>
          <p:cNvPicPr>
            <a:picLocks noChangeAspect="1"/>
          </p:cNvPicPr>
          <p:nvPr/>
        </p:nvPicPr>
        <p:blipFill>
          <a:blip r:embed="rId5"/>
          <a:stretch>
            <a:fillRect/>
          </a:stretch>
        </p:blipFill>
        <p:spPr>
          <a:xfrm>
            <a:off x="8431339" y="63903"/>
            <a:ext cx="688975" cy="688975"/>
          </a:xfrm>
          <a:prstGeom prst="rect">
            <a:avLst/>
          </a:prstGeom>
        </p:spPr>
      </p:pic>
      <p:pic>
        <p:nvPicPr>
          <p:cNvPr id="7" name="Picture 6" descr="A graph with text on it&#10;&#10;AI-generated content may be incorrect.">
            <a:extLst>
              <a:ext uri="{FF2B5EF4-FFF2-40B4-BE49-F238E27FC236}">
                <a16:creationId xmlns:a16="http://schemas.microsoft.com/office/drawing/2014/main" id="{7C7DA3F2-8C4D-C3B4-82C9-4AC983AC0AD6}"/>
              </a:ext>
            </a:extLst>
          </p:cNvPr>
          <p:cNvPicPr>
            <a:picLocks noChangeAspect="1"/>
          </p:cNvPicPr>
          <p:nvPr/>
        </p:nvPicPr>
        <p:blipFill>
          <a:blip r:embed="rId6"/>
          <a:stretch>
            <a:fillRect/>
          </a:stretch>
        </p:blipFill>
        <p:spPr>
          <a:xfrm>
            <a:off x="3514895" y="2010140"/>
            <a:ext cx="4125793" cy="4024339"/>
          </a:xfrm>
          <a:prstGeom prst="rect">
            <a:avLst/>
          </a:prstGeom>
        </p:spPr>
      </p:pic>
      <p:pic>
        <p:nvPicPr>
          <p:cNvPr id="6" name="Picture 5" descr="A blue and white sign with white text&#10;&#10;AI-generated content may be incorrect.">
            <a:extLst>
              <a:ext uri="{FF2B5EF4-FFF2-40B4-BE49-F238E27FC236}">
                <a16:creationId xmlns:a16="http://schemas.microsoft.com/office/drawing/2014/main" id="{FF7DF4ED-477D-3E26-B0E8-82F08AA0A965}"/>
              </a:ext>
            </a:extLst>
          </p:cNvPr>
          <p:cNvPicPr>
            <a:picLocks noChangeAspect="1"/>
          </p:cNvPicPr>
          <p:nvPr/>
        </p:nvPicPr>
        <p:blipFill>
          <a:blip r:embed="rId7"/>
          <a:stretch>
            <a:fillRect/>
          </a:stretch>
        </p:blipFill>
        <p:spPr>
          <a:xfrm>
            <a:off x="245806" y="2882093"/>
            <a:ext cx="3514895" cy="1763643"/>
          </a:xfrm>
          <a:prstGeom prst="rect">
            <a:avLst/>
          </a:prstGeom>
        </p:spPr>
      </p:pic>
    </p:spTree>
    <p:extLst>
      <p:ext uri="{BB962C8B-B14F-4D97-AF65-F5344CB8AC3E}">
        <p14:creationId xmlns:p14="http://schemas.microsoft.com/office/powerpoint/2010/main" val="90831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9030</TotalTime>
  <Words>1332</Words>
  <Application>Microsoft Macintosh PowerPoint</Application>
  <PresentationFormat>Widescreen</PresentationFormat>
  <Paragraphs>48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Aptos Display</vt:lpstr>
      <vt:lpstr>Arial</vt:lpstr>
      <vt:lpstr>Calibri</vt:lpstr>
      <vt:lpstr>Office Theme</vt:lpstr>
      <vt:lpstr>Earth Action Highlight Assessing the impact of ICESat and ICESat-2 data on decision-making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Neeley, Aimee Renee. (GSFC-616.0)[SCIENCE SYSTEMS AND APPLICATIONS INC]</dc:creator>
  <cp:lastModifiedBy>Neeley, Aimee Renee. (GSFC-615.0)[SCIENCE SYSTEMS AND APPLICATIONS INC]</cp:lastModifiedBy>
  <cp:revision>12</cp:revision>
  <dcterms:created xsi:type="dcterms:W3CDTF">2025-05-08T17:05:41Z</dcterms:created>
  <dcterms:modified xsi:type="dcterms:W3CDTF">2025-12-10T17:46:18Z</dcterms:modified>
</cp:coreProperties>
</file>