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7197D-3150-B9BD-1B65-7F337AF344AB}" v="3" dt="2025-09-08T22:23:45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8"/>
    <p:restoredTop sz="94720"/>
  </p:normalViewPr>
  <p:slideViewPr>
    <p:cSldViewPr snapToGrid="0">
      <p:cViewPr varScale="1">
        <p:scale>
          <a:sx n="147" d="100"/>
          <a:sy n="147" d="100"/>
        </p:scale>
        <p:origin x="232" y="148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31" Type="http://schemas.microsoft.com/office/2015/10/relationships/revisionInfo" Target="revisionInfo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6:50:52.546" v="54" actId="20577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6:50:52.546" v="54" actId="20577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6:50:52.546" v="54" actId="20577"/>
          <ac:spMkLst>
            <pc:docMk/>
            <pc:sldMk cId="0" sldId="257"/>
            <ac:spMk id="21" creationId="{056274FA-1F22-92F7-D158-996E32FD71FE}"/>
          </ac:spMkLst>
        </pc:spChg>
      </pc:sldChg>
    </pc:docChg>
  </pc:docChgLst>
  <pc:docChgLst>
    <pc:chgData name="Sadlik, Christine E (GSFC-615.0)[KBRwyle]" userId="S::csuss@ndc.nasa.gov::ee8cb68c-612b-421a-ab33-05933db82c66" providerId="AD" clId="Web-{EAA7197D-3150-B9BD-1B65-7F337AF344AB}"/>
    <pc:docChg chg="modSld">
      <pc:chgData name="Sadlik, Christine E (GSFC-615.0)[KBRwyle]" userId="S::csuss@ndc.nasa.gov::ee8cb68c-612b-421a-ab33-05933db82c66" providerId="AD" clId="Web-{EAA7197D-3150-B9BD-1B65-7F337AF344AB}" dt="2025-09-08T22:23:41.136" v="0" actId="20577"/>
      <pc:docMkLst>
        <pc:docMk/>
      </pc:docMkLst>
      <pc:sldChg chg="modSp">
        <pc:chgData name="Sadlik, Christine E (GSFC-615.0)[KBRwyle]" userId="S::csuss@ndc.nasa.gov::ee8cb68c-612b-421a-ab33-05933db82c66" providerId="AD" clId="Web-{EAA7197D-3150-B9BD-1B65-7F337AF344AB}" dt="2025-09-08T22:23:41.136" v="0" actId="20577"/>
        <pc:sldMkLst>
          <pc:docMk/>
          <pc:sldMk cId="0" sldId="257"/>
        </pc:sldMkLst>
        <pc:spChg chg="mod">
          <ac:chgData name="Sadlik, Christine E (GSFC-615.0)[KBRwyle]" userId="S::csuss@ndc.nasa.gov::ee8cb68c-612b-421a-ab33-05933db82c66" providerId="AD" clId="Web-{EAA7197D-3150-B9BD-1B65-7F337AF344AB}" dt="2025-09-08T22:23:41.136" v="0" actId="20577"/>
          <ac:spMkLst>
            <pc:docMk/>
            <pc:sldMk cId="0" sldId="257"/>
            <ac:spMk id="20" creationId="{E7781590-657A-6629-28AE-892E28E1D3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C9C8F1-478F-4D08-3975-BD7E1459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90" y="929334"/>
            <a:ext cx="5130205" cy="2500851"/>
          </a:xfrm>
          <a:prstGeom prst="rect">
            <a:avLst/>
          </a:prstGeom>
        </p:spPr>
      </p:pic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2047527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Widespread drop in lake and reservoir storage seen by ICESat-2 and other satellites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801A50-4DE7-6ED8-7C30-4D3245C98DA3}"/>
              </a:ext>
            </a:extLst>
          </p:cNvPr>
          <p:cNvSpPr txBox="1"/>
          <p:nvPr/>
        </p:nvSpPr>
        <p:spPr>
          <a:xfrm>
            <a:off x="5274871" y="3539852"/>
            <a:ext cx="65972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200" i="1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Widespread storage decline in large global lakes from October 1992 to September 2020.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CFF783-26A6-0BA4-542B-53F028DFAF47}"/>
              </a:ext>
            </a:extLst>
          </p:cNvPr>
          <p:cNvSpPr txBox="1"/>
          <p:nvPr/>
        </p:nvSpPr>
        <p:spPr>
          <a:xfrm>
            <a:off x="5202553" y="6577870"/>
            <a:ext cx="6741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6262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Percentages of the global population residing in basins experiencing significant lake water loss.</a:t>
            </a:r>
            <a:endParaRPr lang="en-US" sz="12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781590-657A-6629-28AE-892E28E1D335}"/>
              </a:ext>
            </a:extLst>
          </p:cNvPr>
          <p:cNvSpPr txBox="1"/>
          <p:nvPr/>
        </p:nvSpPr>
        <p:spPr>
          <a:xfrm>
            <a:off x="48679" y="972875"/>
            <a:ext cx="499818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 1992 to 2022, 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than 50%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large natural lakes and reservoirs experienced 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volume loss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to both human and climatic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These results are from an analysis of 1,972 of the world's largest lakes using satellite observations including ICESat-2, climate data, and hydrologic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F</a:t>
            </a:r>
            <a:r>
              <a:rPr lang="en-US" sz="2000" b="0" i="0" dirty="0">
                <a:effectLst/>
                <a:latin typeface="Calibri"/>
                <a:cs typeface="Calibri"/>
              </a:rPr>
              <a:t>indings emphasize the </a:t>
            </a:r>
            <a:r>
              <a:rPr lang="en-US" sz="2000" b="1" i="0" dirty="0">
                <a:effectLst/>
                <a:latin typeface="Calibri"/>
                <a:cs typeface="Calibri"/>
              </a:rPr>
              <a:t>need to improve water management </a:t>
            </a:r>
            <a:r>
              <a:rPr lang="en-US" sz="2000" b="0" i="0" dirty="0">
                <a:effectLst/>
                <a:latin typeface="Calibri"/>
                <a:cs typeface="Calibri"/>
              </a:rPr>
              <a:t>to protect essential ecosystem services such as </a:t>
            </a:r>
            <a:r>
              <a:rPr lang="en-US" sz="2000" dirty="0">
                <a:latin typeface="Calibri"/>
              </a:rPr>
              <a:t>drinking water and irrigation supply</a:t>
            </a:r>
            <a:r>
              <a:rPr lang="en-US" sz="2000" b="0" i="0" dirty="0">
                <a:effectLst/>
                <a:latin typeface="Calibri"/>
                <a:cs typeface="Calibri"/>
              </a:rPr>
              <a:t>, habitat, cycling of pollutants and nutrients, and recreation.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274FA-1F22-92F7-D158-996E32FD71FE}"/>
              </a:ext>
            </a:extLst>
          </p:cNvPr>
          <p:cNvSpPr txBox="1"/>
          <p:nvPr/>
        </p:nvSpPr>
        <p:spPr>
          <a:xfrm>
            <a:off x="792480" y="5857565"/>
            <a:ext cx="4584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Yao, F., 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Livneh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B., Rajagopalan, B., Wang, J., 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Crétaux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J.-F., Wada, Y., &amp; Berge-Nguyen, M. (2023). Satellites Reveal Widespread Decline in Global Lake Water Storage. </a:t>
            </a:r>
            <a:r>
              <a:rPr lang="en-US" sz="1200" b="0" i="1" dirty="0">
                <a:solidFill>
                  <a:srgbClr val="0070C0"/>
                </a:solidFill>
                <a:effectLst/>
                <a:latin typeface="AvenirNextLTPro"/>
              </a:rPr>
              <a:t>Science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 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AvenirNextLTPro"/>
              </a:rPr>
              <a:t>380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743–749. https://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doi.org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/10.1126/science</a:t>
            </a:r>
            <a:r>
              <a:rPr lang="en-US" sz="1200" b="0" i="0">
                <a:solidFill>
                  <a:srgbClr val="0070C0"/>
                </a:solidFill>
                <a:effectLst/>
                <a:latin typeface="AvenirNextLTPro"/>
              </a:rPr>
              <a:t>.abo2812.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5DCA7E-8DAE-8D99-4D34-C45AA39FD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907" y="3786057"/>
            <a:ext cx="5643171" cy="27633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187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AvenirNextLTPro</vt:lpstr>
      <vt:lpstr>Calibri</vt:lpstr>
      <vt:lpstr>Roboto</vt:lpstr>
      <vt:lpstr>Roboto</vt:lpstr>
      <vt:lpstr>Simple Light</vt:lpstr>
      <vt:lpstr>Widespread drop in lake and reservoir storage seen by ICESat-2 and other satellites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9</cp:revision>
  <dcterms:created xsi:type="dcterms:W3CDTF">2023-06-12T16:47:18Z</dcterms:created>
  <dcterms:modified xsi:type="dcterms:W3CDTF">2025-09-09T16:50:52Z</dcterms:modified>
</cp:coreProperties>
</file>