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i3FSm8fbXlB0RCwAQ94NUrw5rMF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len Amanda Fricker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8E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B53DD5-6721-8F45-8A74-FFC962D140EB}" v="142" dt="2025-09-09T13:37:05.4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4"/>
    <p:restoredTop sz="94694"/>
  </p:normalViewPr>
  <p:slideViewPr>
    <p:cSldViewPr snapToGrid="0">
      <p:cViewPr varScale="1">
        <p:scale>
          <a:sx n="117" d="100"/>
          <a:sy n="117" d="100"/>
        </p:scale>
        <p:origin x="656" y="16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4" Type="http://customschemas.google.com/relationships/presentationmetadata" Target="metadata"/><Relationship Id="rId28" Type="http://schemas.openxmlformats.org/officeDocument/2006/relationships/theme" Target="theme/theme1.xml"/><Relationship Id="rId31" Type="http://schemas.microsoft.com/office/2015/10/relationships/revisionInfo" Target="revisionInfo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likson, Denis (GSFC-6150)" userId="546f9328-c2a6-48f2-9716-f1e34aff5707" providerId="ADAL" clId="{11BA3897-7C79-57F7-84A9-BE77F47ABE6F}"/>
    <pc:docChg chg="modSld">
      <pc:chgData name="Felikson, Denis (GSFC-6150)" userId="546f9328-c2a6-48f2-9716-f1e34aff5707" providerId="ADAL" clId="{11BA3897-7C79-57F7-84A9-BE77F47ABE6F}" dt="2025-09-09T16:47:15.525" v="241" actId="20577"/>
      <pc:docMkLst>
        <pc:docMk/>
      </pc:docMkLst>
      <pc:sldChg chg="modSp mod">
        <pc:chgData name="Felikson, Denis (GSFC-6150)" userId="546f9328-c2a6-48f2-9716-f1e34aff5707" providerId="ADAL" clId="{11BA3897-7C79-57F7-84A9-BE77F47ABE6F}" dt="2025-09-09T16:47:15.525" v="241" actId="20577"/>
        <pc:sldMkLst>
          <pc:docMk/>
          <pc:sldMk cId="0" sldId="257"/>
        </pc:sldMkLst>
        <pc:spChg chg="mod">
          <ac:chgData name="Felikson, Denis (GSFC-6150)" userId="546f9328-c2a6-48f2-9716-f1e34aff5707" providerId="ADAL" clId="{11BA3897-7C79-57F7-84A9-BE77F47ABE6F}" dt="2025-09-09T16:47:15.525" v="241" actId="20577"/>
          <ac:spMkLst>
            <pc:docMk/>
            <pc:sldMk cId="0" sldId="257"/>
            <ac:spMk id="21" creationId="{056274FA-1F22-92F7-D158-996E32FD71FE}"/>
          </ac:spMkLst>
        </pc:spChg>
        <pc:picChg chg="mod">
          <ac:chgData name="Felikson, Denis (GSFC-6150)" userId="546f9328-c2a6-48f2-9716-f1e34aff5707" providerId="ADAL" clId="{11BA3897-7C79-57F7-84A9-BE77F47ABE6F}" dt="2025-09-09T13:37:05.488" v="138"/>
          <ac:picMkLst>
            <pc:docMk/>
            <pc:sldMk cId="0" sldId="257"/>
            <ac:picMk id="1028" creationId="{2D44705B-A79B-5F5D-E8E1-EE1BED2A34E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04e3307e51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304e3307e51_0_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4" name="Google Shape;174;g304e3307e51_0_1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04e3307e51_0_134"/>
          <p:cNvSpPr txBox="1">
            <a:spLocks noGrp="1"/>
          </p:cNvSpPr>
          <p:nvPr>
            <p:ph type="title"/>
          </p:nvPr>
        </p:nvSpPr>
        <p:spPr>
          <a:xfrm>
            <a:off x="1960880" y="81281"/>
            <a:ext cx="82500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304e3307e51_0_134"/>
          <p:cNvSpPr txBox="1">
            <a:spLocks noGrp="1"/>
          </p:cNvSpPr>
          <p:nvPr>
            <p:ph type="body" idx="1"/>
          </p:nvPr>
        </p:nvSpPr>
        <p:spPr>
          <a:xfrm>
            <a:off x="838200" y="1219200"/>
            <a:ext cx="10515600" cy="49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g304e3307e51_0_1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04e3307e51_0_17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00" name="Google Shape;100;g304e3307e51_0_17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04e3307e51_0_17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3" name="Google Shape;103;g304e3307e51_0_17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g304e3307e51_0_17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04e3307e51_0_17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04e3307e51_0_13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8" name="Google Shape;68;g304e3307e51_0_13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04e3307e51_0_141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71" name="Google Shape;71;g304e3307e51_0_14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72" name="Google Shape;72;g304e3307e51_0_14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04e3307e51_0_14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g304e3307e51_0_14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g304e3307e51_0_14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04e3307e51_0_14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304e3307e51_0_14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0" name="Google Shape;80;g304e3307e51_0_149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1" name="Google Shape;81;g304e3307e51_0_14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04e3307e51_0_15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g304e3307e51_0_15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4e3307e51_0_15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87" name="Google Shape;87;g304e3307e51_0_15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8" name="Google Shape;88;g304e3307e51_0_15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04e3307e51_0_161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91" name="Google Shape;91;g304e3307e51_0_16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04e3307e51_0_16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g304e3307e51_0_16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95" name="Google Shape;95;g304e3307e51_0_164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6" name="Google Shape;96;g304e3307e51_0_164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g304e3307e51_0_16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04e3307e51_0_13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g304e3307e51_0_13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g304e3307e51_0_1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ig. 1">
            <a:extLst>
              <a:ext uri="{FF2B5EF4-FFF2-40B4-BE49-F238E27FC236}">
                <a16:creationId xmlns:a16="http://schemas.microsoft.com/office/drawing/2014/main" id="{2D44705B-A79B-5F5D-E8E1-EE1BED2A34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883"/>
                    </a14:imgEffect>
                    <a14:imgEffect>
                      <a14:saturation sat="8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827"/>
          <a:stretch>
            <a:fillRect/>
          </a:stretch>
        </p:blipFill>
        <p:spPr bwMode="auto">
          <a:xfrm>
            <a:off x="4673600" y="1244602"/>
            <a:ext cx="7389377" cy="461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8FDAD13-E7C2-2033-8B2B-A565A50B7270}"/>
              </a:ext>
            </a:extLst>
          </p:cNvPr>
          <p:cNvSpPr/>
          <p:nvPr/>
        </p:nvSpPr>
        <p:spPr>
          <a:xfrm>
            <a:off x="0" y="1"/>
            <a:ext cx="11904133" cy="1100666"/>
          </a:xfrm>
          <a:prstGeom prst="rect">
            <a:avLst/>
          </a:prstGeom>
          <a:solidFill>
            <a:srgbClr val="658E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8" name="Google Shape;178;g304e3307e51_0_104" descr="A blue and black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3080" t="24516" r="357"/>
          <a:stretch/>
        </p:blipFill>
        <p:spPr>
          <a:xfrm>
            <a:off x="0" y="1460"/>
            <a:ext cx="12191997" cy="12099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13000"/>
              </a:srgbClr>
            </a:outerShdw>
          </a:effectLst>
        </p:spPr>
      </p:pic>
      <p:sp>
        <p:nvSpPr>
          <p:cNvPr id="180" name="Google Shape;180;g304e3307e51_0_104"/>
          <p:cNvSpPr txBox="1">
            <a:spLocks noGrp="1"/>
          </p:cNvSpPr>
          <p:nvPr>
            <p:ph type="title"/>
          </p:nvPr>
        </p:nvSpPr>
        <p:spPr>
          <a:xfrm>
            <a:off x="48678" y="142344"/>
            <a:ext cx="10382255" cy="86077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ICESat-2 reveals rapid disintegration and weakening of ice shelves in North Greenland threatening drastic sea level rise</a:t>
            </a:r>
            <a:endParaRPr sz="27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g304e3307e51_0_10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4100" y="6133500"/>
            <a:ext cx="880401" cy="72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56274FA-1F22-92F7-D158-996E32FD71FE}"/>
              </a:ext>
            </a:extLst>
          </p:cNvPr>
          <p:cNvSpPr txBox="1"/>
          <p:nvPr/>
        </p:nvSpPr>
        <p:spPr>
          <a:xfrm>
            <a:off x="856301" y="6264917"/>
            <a:ext cx="61879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0070C0"/>
                </a:solidFill>
                <a:effectLst/>
                <a:latin typeface="AvenirNextLTPro"/>
              </a:rPr>
              <a:t>Millan, R., Jager, E., </a:t>
            </a:r>
            <a:r>
              <a:rPr lang="en-US" sz="1200" b="0" i="0" dirty="0" err="1">
                <a:solidFill>
                  <a:srgbClr val="0070C0"/>
                </a:solidFill>
                <a:effectLst/>
                <a:latin typeface="AvenirNextLTPro"/>
              </a:rPr>
              <a:t>Mouginot</a:t>
            </a:r>
            <a:r>
              <a:rPr lang="en-US" sz="1200" b="0" i="0" dirty="0">
                <a:solidFill>
                  <a:srgbClr val="0070C0"/>
                </a:solidFill>
                <a:effectLst/>
                <a:latin typeface="AvenirNextLTPro"/>
              </a:rPr>
              <a:t>, J., Wood, M.H., Larsen, SH., Mathiot, P., Jourdain, N.C., &amp; Bjørk, A. (2023). Rapid disintegration and weakening of ice shelves in North Greenland. </a:t>
            </a:r>
            <a:r>
              <a:rPr lang="en-US" sz="1200" b="0" i="1" dirty="0">
                <a:solidFill>
                  <a:srgbClr val="0070C0"/>
                </a:solidFill>
                <a:effectLst/>
                <a:latin typeface="AvenirNextLTPro"/>
              </a:rPr>
              <a:t>Nature Communications</a:t>
            </a:r>
            <a:r>
              <a:rPr lang="en-US" sz="1200" b="0" i="0" dirty="0">
                <a:solidFill>
                  <a:srgbClr val="0070C0"/>
                </a:solidFill>
                <a:effectLst/>
                <a:latin typeface="AvenirNextLTPro"/>
              </a:rPr>
              <a:t> </a:t>
            </a:r>
            <a:r>
              <a:rPr lang="en-US" sz="1200" b="1" i="0" dirty="0">
                <a:solidFill>
                  <a:srgbClr val="0070C0"/>
                </a:solidFill>
                <a:effectLst/>
                <a:latin typeface="AvenirNextLTPro"/>
              </a:rPr>
              <a:t>14</a:t>
            </a:r>
            <a:r>
              <a:rPr lang="en-US" sz="1200" b="0" i="0" dirty="0">
                <a:solidFill>
                  <a:srgbClr val="0070C0"/>
                </a:solidFill>
                <a:effectLst/>
                <a:latin typeface="AvenirNextLTPro"/>
              </a:rPr>
              <a:t>, 6914. https://</a:t>
            </a:r>
            <a:r>
              <a:rPr lang="en-US" sz="1200" b="0" i="0" dirty="0" err="1">
                <a:solidFill>
                  <a:srgbClr val="0070C0"/>
                </a:solidFill>
                <a:effectLst/>
                <a:latin typeface="AvenirNextLTPro"/>
              </a:rPr>
              <a:t>doi.org</a:t>
            </a:r>
            <a:r>
              <a:rPr lang="en-US" sz="1200" b="0" i="0" dirty="0">
                <a:solidFill>
                  <a:srgbClr val="0070C0"/>
                </a:solidFill>
                <a:effectLst/>
                <a:latin typeface="AvenirNextLTPro"/>
              </a:rPr>
              <a:t>/10.1038</a:t>
            </a:r>
            <a:r>
              <a:rPr lang="en-US" sz="1200" b="0" i="0">
                <a:solidFill>
                  <a:srgbClr val="0070C0"/>
                </a:solidFill>
                <a:effectLst/>
                <a:latin typeface="AvenirNextLTPro"/>
              </a:rPr>
              <a:t>/s41467-023-42198-2.</a:t>
            </a:r>
            <a:endParaRPr lang="en-US" sz="1200" b="0" i="0" dirty="0">
              <a:solidFill>
                <a:srgbClr val="0070C0"/>
              </a:solidFill>
              <a:effectLst/>
              <a:latin typeface="AvenirNextLTPr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7F0E68-DCA3-6C14-C24F-6D2A8B64CCCC}"/>
              </a:ext>
            </a:extLst>
          </p:cNvPr>
          <p:cNvSpPr txBox="1"/>
          <p:nvPr/>
        </p:nvSpPr>
        <p:spPr>
          <a:xfrm>
            <a:off x="129023" y="1416481"/>
            <a:ext cx="429815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Surface elevation data reveal yearly changes in ice shelf thickness and basal melt since 2000, with ICESat-2 data from 2018 onward.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North Greenland ice shelves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have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lost more than 35% of their total volume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– three have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collapsed entirely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; the rest are melting and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destabilizing nearby glaciers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Basal melt rates will remain high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threatening the long-term stability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of Greenland’s glaciers.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151</Words>
  <Application>Microsoft Macintosh PowerPoint</Application>
  <PresentationFormat>Widescreen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AvenirNextLTPro</vt:lpstr>
      <vt:lpstr>Calibri</vt:lpstr>
      <vt:lpstr>Simple Light</vt:lpstr>
      <vt:lpstr>ICESat-2 reveals rapid disintegration and weakening of ice shelves in North Greenland threatening drastic sea level rise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Gibbons, Aimée C (GSFC-615.0)[KBRwyle]</dc:creator>
  <cp:lastModifiedBy>Felikson, Denis (GSFC-6150)</cp:lastModifiedBy>
  <cp:revision>12</cp:revision>
  <dcterms:created xsi:type="dcterms:W3CDTF">2023-06-12T16:47:18Z</dcterms:created>
  <dcterms:modified xsi:type="dcterms:W3CDTF">2025-09-09T16:47:15Z</dcterms:modified>
</cp:coreProperties>
</file>