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3FSm8fbXlB0RCwAQ94NUrw5rMF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Amanda Frick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1E6BA4-2789-1946-819D-D5B758690458}" v="2" dt="2025-09-09T13:55:43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5"/>
    <p:restoredTop sz="94720"/>
  </p:normalViewPr>
  <p:slideViewPr>
    <p:cSldViewPr snapToGrid="0">
      <p:cViewPr varScale="1">
        <p:scale>
          <a:sx n="149" d="100"/>
          <a:sy n="149" d="100"/>
        </p:scale>
        <p:origin x="200" y="143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customschemas.google.com/relationships/presentationmetadata" Target="metadata"/><Relationship Id="rId28" Type="http://schemas.openxmlformats.org/officeDocument/2006/relationships/theme" Target="theme/theme1.xml"/><Relationship Id="rId31" Type="http://schemas.microsoft.com/office/2015/10/relationships/revisionInfo" Target="revisionInfo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kson, Denis (GSFC-6150)" userId="546f9328-c2a6-48f2-9716-f1e34aff5707" providerId="ADAL" clId="{11BA3897-7C79-57F7-84A9-BE77F47ABE6F}"/>
    <pc:docChg chg="modSld">
      <pc:chgData name="Felikson, Denis (GSFC-6150)" userId="546f9328-c2a6-48f2-9716-f1e34aff5707" providerId="ADAL" clId="{11BA3897-7C79-57F7-84A9-BE77F47ABE6F}" dt="2025-09-09T13:55:49.761" v="6" actId="113"/>
      <pc:docMkLst>
        <pc:docMk/>
      </pc:docMkLst>
      <pc:sldChg chg="modSp mod">
        <pc:chgData name="Felikson, Denis (GSFC-6150)" userId="546f9328-c2a6-48f2-9716-f1e34aff5707" providerId="ADAL" clId="{11BA3897-7C79-57F7-84A9-BE77F47ABE6F}" dt="2025-09-09T13:55:49.761" v="6" actId="113"/>
        <pc:sldMkLst>
          <pc:docMk/>
          <pc:sldMk cId="0" sldId="257"/>
        </pc:sldMkLst>
        <pc:spChg chg="mod">
          <ac:chgData name="Felikson, Denis (GSFC-6150)" userId="546f9328-c2a6-48f2-9716-f1e34aff5707" providerId="ADAL" clId="{11BA3897-7C79-57F7-84A9-BE77F47ABE6F}" dt="2025-09-09T13:55:49.761" v="6" actId="113"/>
          <ac:spMkLst>
            <pc:docMk/>
            <pc:sldMk cId="0" sldId="257"/>
            <ac:spMk id="3" creationId="{FAB4B892-6E3D-DCC4-394A-D4241FA04E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4e3307e5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04e3307e51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304e3307e51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4e3307e51_0_134"/>
          <p:cNvSpPr txBox="1">
            <a:spLocks noGrp="1"/>
          </p:cNvSpPr>
          <p:nvPr>
            <p:ph type="title"/>
          </p:nvPr>
        </p:nvSpPr>
        <p:spPr>
          <a:xfrm>
            <a:off x="1960880" y="81281"/>
            <a:ext cx="82500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304e3307e51_0_134"/>
          <p:cNvSpPr txBox="1">
            <a:spLocks noGrp="1"/>
          </p:cNvSpPr>
          <p:nvPr>
            <p:ph type="body" idx="1"/>
          </p:nvPr>
        </p:nvSpPr>
        <p:spPr>
          <a:xfrm>
            <a:off x="838200" y="1219200"/>
            <a:ext cx="10515600" cy="4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304e3307e51_0_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4e3307e51_0_17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00" name="Google Shape;100;g304e3307e51_0_1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4e3307e51_0_17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3" name="Google Shape;103;g304e3307e51_0_17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g304e3307e51_0_1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4e3307e51_0_1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4e3307e51_0_13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g304e3307e51_0_1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4e3307e51_0_14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1" name="Google Shape;71;g304e3307e51_0_14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2" name="Google Shape;72;g304e3307e51_0_1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4e3307e51_0_1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304e3307e51_0_1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304e3307e51_0_1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4e3307e51_0_1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04e3307e51_0_14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0" name="Google Shape;80;g304e3307e51_0_14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g304e3307e51_0_1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4e3307e51_0_1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04e3307e51_0_1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4e3307e51_0_15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7" name="Google Shape;87;g304e3307e51_0_15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8" name="Google Shape;88;g304e3307e51_0_1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4e3307e51_0_16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91" name="Google Shape;91;g304e3307e51_0_1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4e3307e51_0_16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304e3307e51_0_16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5" name="Google Shape;95;g304e3307e51_0_16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g304e3307e51_0_16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304e3307e51_0_16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4e3307e51_0_1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304e3307e51_0_1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g304e3307e51_0_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304e3307e51_0_104" descr="A blue and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080" t="24516" r="357"/>
          <a:stretch/>
        </p:blipFill>
        <p:spPr>
          <a:xfrm>
            <a:off x="0" y="1460"/>
            <a:ext cx="12191997" cy="12099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0" name="Google Shape;180;g304e3307e51_0_104"/>
          <p:cNvSpPr txBox="1">
            <a:spLocks noGrp="1"/>
          </p:cNvSpPr>
          <p:nvPr>
            <p:ph type="title"/>
          </p:nvPr>
        </p:nvSpPr>
        <p:spPr>
          <a:xfrm>
            <a:off x="48678" y="108477"/>
            <a:ext cx="12047527" cy="4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ICESat-2 continues monitoring clouds and aerosols post-CALIOP</a:t>
            </a:r>
            <a:endParaRPr sz="2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304e3307e51_0_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100" y="6133500"/>
            <a:ext cx="880401" cy="7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AE16CA-B5A7-8F3A-EDCE-C2FFFBC68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656" y="3162758"/>
            <a:ext cx="5145042" cy="3172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B4B892-6E3D-DCC4-394A-D4241FA04EF8}"/>
              </a:ext>
            </a:extLst>
          </p:cNvPr>
          <p:cNvSpPr txBox="1"/>
          <p:nvPr/>
        </p:nvSpPr>
        <p:spPr>
          <a:xfrm>
            <a:off x="856301" y="5993798"/>
            <a:ext cx="4418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AvenirNextLTPro"/>
              </a:rPr>
              <a:t>Christian, K. E., Palm, S. P., Yorks, J. E., &amp; </a:t>
            </a:r>
            <a:r>
              <a:rPr lang="en-US" sz="1100" b="0" i="0" dirty="0" err="1">
                <a:solidFill>
                  <a:schemeClr val="accent1"/>
                </a:solidFill>
                <a:effectLst/>
                <a:latin typeface="AvenirNextLTPro"/>
              </a:rPr>
              <a:t>Nowottnick</a:t>
            </a:r>
            <a:r>
              <a:rPr lang="en-US" sz="1100" b="0" i="0" dirty="0">
                <a:solidFill>
                  <a:schemeClr val="accent1"/>
                </a:solidFill>
                <a:effectLst/>
                <a:latin typeface="AvenirNextLTPro"/>
              </a:rPr>
              <a:t>, E. P. (2025). Evaluation of ICESat-2 ATL09 Atmospheric Products Using CALIOP and MODIS Space-Based Observations. </a:t>
            </a:r>
            <a:r>
              <a:rPr lang="en-US" sz="1100" b="0" i="1" dirty="0">
                <a:solidFill>
                  <a:schemeClr val="accent1"/>
                </a:solidFill>
                <a:effectLst/>
                <a:latin typeface="AvenirNextLTPro"/>
              </a:rPr>
              <a:t>Remote Sensing</a:t>
            </a:r>
            <a:r>
              <a:rPr lang="en-US" sz="1100" b="0" i="0" dirty="0">
                <a:solidFill>
                  <a:schemeClr val="accent1"/>
                </a:solidFill>
                <a:effectLst/>
                <a:latin typeface="AvenirNextLTPro"/>
              </a:rPr>
              <a:t>, </a:t>
            </a:r>
            <a:r>
              <a:rPr lang="en-US" sz="1100" b="1" i="0" dirty="0">
                <a:solidFill>
                  <a:schemeClr val="accent1"/>
                </a:solidFill>
                <a:effectLst/>
                <a:latin typeface="AvenirNextLTPro"/>
              </a:rPr>
              <a:t>17</a:t>
            </a:r>
            <a:r>
              <a:rPr lang="en-US" sz="1100" b="0" i="0" dirty="0">
                <a:solidFill>
                  <a:schemeClr val="accent1"/>
                </a:solidFill>
                <a:effectLst/>
                <a:latin typeface="AvenirNextLTPro"/>
              </a:rPr>
              <a:t>(3), 482. https://</a:t>
            </a:r>
            <a:r>
              <a:rPr lang="en-US" sz="1100" b="0" i="0" dirty="0" err="1">
                <a:solidFill>
                  <a:schemeClr val="accent1"/>
                </a:solidFill>
                <a:effectLst/>
                <a:latin typeface="AvenirNextLTPro"/>
              </a:rPr>
              <a:t>doi.org</a:t>
            </a:r>
            <a:r>
              <a:rPr lang="en-US" sz="1100" b="0" i="0" dirty="0">
                <a:solidFill>
                  <a:schemeClr val="accent1"/>
                </a:solidFill>
                <a:effectLst/>
                <a:latin typeface="AvenirNextLTPro"/>
              </a:rPr>
              <a:t>/10.3390/rs17030482.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393C5-7F2C-4E41-CA79-B75DEE49B72C}"/>
              </a:ext>
            </a:extLst>
          </p:cNvPr>
          <p:cNvSpPr txBox="1"/>
          <p:nvPr/>
        </p:nvSpPr>
        <p:spPr>
          <a:xfrm>
            <a:off x="4854242" y="1192484"/>
            <a:ext cx="71236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Clouds and aerosols directly impact weather prediction, air quality, and long-term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 2006 to 2023, NASA’s CALIPSO mission provided reliable, global atmospheric profiling with its CALIOP lidar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ICESat-2 now continues that legacy with advanced, high-resolution cloud and aerosol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NASA confirms strong alignment between ICESat-2, CALIOP, and MODIS, ensuring data consistency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ICESat-2 delivers critical atmospheric insight while we prepare for the next generation of U.S. lidar technology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405D4-0732-B17B-5011-13DB41A19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461" y="709481"/>
            <a:ext cx="4504102" cy="2073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6ECF8C-5BC7-ABA1-1025-35F556A6DE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461" y="2794079"/>
            <a:ext cx="4494419" cy="2073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BB40D6-52AD-B9DB-8513-6EEB2978FA3A}"/>
              </a:ext>
            </a:extLst>
          </p:cNvPr>
          <p:cNvSpPr txBox="1"/>
          <p:nvPr/>
        </p:nvSpPr>
        <p:spPr>
          <a:xfrm>
            <a:off x="353530" y="4824247"/>
            <a:ext cx="46405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Summer 2019 Cloud Detection Frequency</a:t>
            </a:r>
            <a:br>
              <a:rPr lang="en-US" sz="140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(a)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ICESat-2 and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(b)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CALIOP show strong agreement in global cloud coverage during June–August (JJA), demonstrating ICESat-2’s capability to continue critical atmospheric monitoring.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17756-BDE0-FDD5-FD5A-59059021AB58}"/>
              </a:ext>
            </a:extLst>
          </p:cNvPr>
          <p:cNvSpPr txBox="1"/>
          <p:nvPr/>
        </p:nvSpPr>
        <p:spPr>
          <a:xfrm>
            <a:off x="5432204" y="6279928"/>
            <a:ext cx="66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Average aerosol optical depth for JJA 2019 as observed by (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ICESat-2 and (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MODIS. Red boxes outline the region of higher aerosol optical depth and better agreement.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217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AvenirNextLTPro</vt:lpstr>
      <vt:lpstr>Calibri</vt:lpstr>
      <vt:lpstr>Simple Light</vt:lpstr>
      <vt:lpstr>ICESat-2 continues monitoring clouds and aerosols post-CALIOP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Gibbons, Aimée C (GSFC-615.0)[KBRwyle]</dc:creator>
  <cp:lastModifiedBy>Felikson, Denis (GSFC-6150)</cp:lastModifiedBy>
  <cp:revision>8</cp:revision>
  <dcterms:created xsi:type="dcterms:W3CDTF">2023-06-12T16:47:18Z</dcterms:created>
  <dcterms:modified xsi:type="dcterms:W3CDTF">2025-09-09T13:55:52Z</dcterms:modified>
</cp:coreProperties>
</file>