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
  </p:notesMasterIdLst>
  <p:sldIdLst>
    <p:sldId id="2145706598" r:id="rId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66C7E1-F539-72C3-2397-E0FCBB618543}" name="Stallings, Sara W. (HQ-DK000)[LMI]" initials="SSW(D" userId="S::sstallin@ndc.nasa.gov::7ac53820-e20c-46c2-8310-0d9ab5f4f7a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52" autoAdjust="0"/>
    <p:restoredTop sz="94490" autoAdjust="0"/>
  </p:normalViewPr>
  <p:slideViewPr>
    <p:cSldViewPr>
      <p:cViewPr varScale="1">
        <p:scale>
          <a:sx n="80" d="100"/>
          <a:sy n="80" d="100"/>
        </p:scale>
        <p:origin x="76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8/10/relationships/authors" Target="authors.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38F8E-F20F-6048-89DF-486DCBA013E4}" type="datetimeFigureOut">
              <a:rPr lang="en-US" smtClean="0"/>
              <a:t>9/3/25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E69881-5CB9-394F-B74E-E5524DBE1C54}" type="slidenum">
              <a:rPr lang="en-US" smtClean="0"/>
              <a:t>‹#›</a:t>
            </a:fld>
            <a:endParaRPr lang="en-US"/>
          </a:p>
        </p:txBody>
      </p:sp>
    </p:spTree>
    <p:extLst>
      <p:ext uri="{BB962C8B-B14F-4D97-AF65-F5344CB8AC3E}">
        <p14:creationId xmlns:p14="http://schemas.microsoft.com/office/powerpoint/2010/main" val="956983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gcc02.safelinks.protection.outlook.com/?url=https%3A%2F%2Fwww.frontiersin.org%2Fjournals%2Fmarine-science%2Farticles%2F10.3389%2Ffmars.2019.00283%2Ffull&amp;data=05%7C02%7Caimee.neeley%40nasa.gov%7C3fc326ead6904429766d08dd8832420c%7C7005d45845be48ae8140d43da96dd17b%7C0%7C0%7C638816472688963867%7CUnknown%7CTWFpbGZsb3d8eyJFbXB0eU1hcGkiOnRydWUsIlYiOiIwLjAuMDAwMCIsIlAiOiJXaW4zMiIsIkFOIjoiTWFpbCIsIldUIjoyfQ%3D%3D%7C0%7C%7C%7C&amp;sdata=iUhgWVVvQGIgbcNCw7S7WiIUN6jsxFZDbcxUX95qWRE%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gcc02.safelinks.protection.outlook.com/?url=https%3A%2F%2Fwww.sciencedirect.com%2Fscience%2Farticle%2Fpii%2FS0029801822012239&amp;data=05%7C02%7Caimee.neeley%40nasa.gov%7C3fc326ead6904429766d08dd8832420c%7C7005d45845be48ae8140d43da96dd17b%7C0%7C0%7C638816472688975045%7CUnknown%7CTWFpbGZsb3d8eyJFbXB0eU1hcGkiOnRydWUsIlYiOiIwLjAuMDAwMCIsIlAiOiJXaW4zMiIsIkFOIjoiTWFpbCIsIldUIjoyfQ%3D%3D%7C0%7C%7C%7C&amp;sdata=zYG98snbSuisZEQO3xk6DFOk6yE7lw2gVWZEApYSZVk%3D&amp;reserved=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8DDEB-ED94-9491-EFE7-801298F0E8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544A75-B783-B7EC-8905-058551C915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C7910-E181-3DA2-28EB-6E2C9F3A918E}"/>
              </a:ext>
            </a:extLst>
          </p:cNvPr>
          <p:cNvSpPr>
            <a:spLocks noGrp="1"/>
          </p:cNvSpPr>
          <p:nvPr>
            <p:ph type="body" idx="1"/>
          </p:nvPr>
        </p:nvSpPr>
        <p:spPr/>
        <p:txBody>
          <a:bodyPr/>
          <a:lstStyle/>
          <a:p>
            <a:pPr marR="0" lvl="0" algn="l" defTabSz="914400" rtl="0" eaLnBrk="1" fontAlgn="auto" latinLnBrk="0" hangingPunct="1">
              <a:lnSpc>
                <a:spcPct val="100000"/>
              </a:lnSpc>
              <a:spcBef>
                <a:spcPts val="1200"/>
              </a:spcBef>
              <a:spcAft>
                <a:spcPts val="0"/>
              </a:spcAft>
              <a:buClrTx/>
              <a:buSzTx/>
              <a:tabLst/>
              <a:defRPr/>
            </a:pPr>
            <a:r>
              <a:rPr kumimoji="0" lang="en-US" sz="1100" b="1" i="0" u="none" kern="1200" cap="none" spc="0" normalizeH="0" baseline="0" noProof="0">
                <a:ln>
                  <a:noFill/>
                </a:ln>
                <a:solidFill>
                  <a:schemeClr val="tx1"/>
                </a:solidFill>
                <a:effectLst/>
                <a:uLnTx/>
                <a:uFillTx/>
                <a:latin typeface="+mn-lt"/>
                <a:ea typeface="+mn-ea"/>
                <a:cs typeface="Arial"/>
              </a:rPr>
              <a:t>Photo Story</a:t>
            </a:r>
            <a:endParaRPr lang="en-US" sz="1100" b="1" i="0" u="none" kern="1200" cap="none" spc="0" normalizeH="0" baseline="0" noProof="0">
              <a:ln>
                <a:noFill/>
              </a:ln>
              <a:solidFill>
                <a:schemeClr val="tx1"/>
              </a:solidFill>
              <a:effectLst/>
              <a:uLnTx/>
              <a:uFillTx/>
              <a:latin typeface="+mn-lt"/>
              <a:cs typeface="Arial"/>
            </a:endParaRP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100" b="0" i="0" u="none" kern="1200" cap="none" spc="0" normalizeH="0" baseline="0" noProof="0">
                <a:ln>
                  <a:noFill/>
                </a:ln>
                <a:solidFill>
                  <a:schemeClr val="tx1"/>
                </a:solidFill>
                <a:effectLst/>
                <a:uLnTx/>
                <a:uFillTx/>
                <a:latin typeface="+mn-lt"/>
                <a:ea typeface="+mn-ea"/>
                <a:cs typeface="Arial"/>
              </a:rPr>
              <a:t>Upper left: 78-foot sailing vessel grounded on a coral reef near Flamenco Beach, Puerto Rico in 2024. </a:t>
            </a:r>
            <a:endParaRPr lang="en-US" sz="1100" b="0" i="0" u="none" kern="1200" cap="none" spc="0" normalizeH="0" baseline="0" noProof="0">
              <a:ln>
                <a:noFill/>
              </a:ln>
              <a:solidFill>
                <a:schemeClr val="tx1"/>
              </a:solidFill>
              <a:effectLst/>
              <a:uLnTx/>
              <a:uFillTx/>
              <a:latin typeface="+mn-lt"/>
              <a:cs typeface="Arial"/>
            </a:endParaRP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100">
                <a:solidFill>
                  <a:schemeClr val="tx1"/>
                </a:solidFill>
                <a:latin typeface="+mn-lt"/>
                <a:cs typeface="Arial"/>
              </a:rPr>
              <a:t>Upper right: </a:t>
            </a:r>
            <a:r>
              <a:rPr kumimoji="0" lang="en-US" sz="1100" b="0" i="0" u="none" kern="1200" cap="none" spc="0" normalizeH="0" baseline="0" noProof="0">
                <a:ln>
                  <a:noFill/>
                </a:ln>
                <a:solidFill>
                  <a:schemeClr val="tx1"/>
                </a:solidFill>
                <a:effectLst/>
                <a:uLnTx/>
                <a:uFillTx/>
                <a:latin typeface="+mn-lt"/>
                <a:ea typeface="+mn-ea"/>
                <a:cs typeface="Arial"/>
              </a:rPr>
              <a:t>Accident area marked by a red X overlaid on ICESat-2 ground tracks.</a:t>
            </a:r>
            <a:endParaRPr lang="en-US" sz="1100" b="0" i="0" u="none" kern="1200" cap="none" spc="0" normalizeH="0" baseline="0" noProof="0">
              <a:ln>
                <a:noFill/>
              </a:ln>
              <a:solidFill>
                <a:schemeClr val="tx1"/>
              </a:solidFill>
              <a:effectLst/>
              <a:uLnTx/>
              <a:uFillTx/>
              <a:latin typeface="+mn-lt"/>
              <a:cs typeface="Arial"/>
            </a:endParaRP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100">
                <a:solidFill>
                  <a:schemeClr val="tx1"/>
                </a:solidFill>
                <a:latin typeface="+mn-lt"/>
                <a:cs typeface="Arial"/>
              </a:rPr>
              <a:t>Lower: </a:t>
            </a:r>
            <a:r>
              <a:rPr kumimoji="0" lang="en-US" sz="1100" b="0" i="0" u="none" kern="1200" cap="none" spc="0" normalizeH="0" baseline="0" noProof="0">
                <a:ln>
                  <a:noFill/>
                </a:ln>
                <a:solidFill>
                  <a:schemeClr val="tx1"/>
                </a:solidFill>
                <a:effectLst/>
                <a:uLnTx/>
                <a:uFillTx/>
                <a:latin typeface="+mn-lt"/>
                <a:ea typeface="+mn-ea"/>
                <a:cs typeface="Arial"/>
              </a:rPr>
              <a:t> ATL24 showed clear shoaling (red circle). </a:t>
            </a:r>
            <a:endParaRPr lang="en-US" sz="1100" b="0" i="0" u="none" kern="1200" cap="none" spc="0" normalizeH="0" baseline="0" noProof="0">
              <a:ln>
                <a:noFill/>
              </a:ln>
              <a:solidFill>
                <a:schemeClr val="tx1"/>
              </a:solidFill>
              <a:effectLst/>
              <a:uLnTx/>
              <a:uFillTx/>
              <a:latin typeface="+mn-lt"/>
              <a:cs typeface="Arial"/>
            </a:endParaRP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1">
              <a:solidFill>
                <a:schemeClr val="tx1"/>
              </a:solidFill>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a:solidFill>
                  <a:schemeClr val="tx1"/>
                </a:solidFill>
                <a:latin typeface="+mn-lt"/>
                <a:cs typeface="Calibri"/>
              </a:rPr>
              <a:t>Highlight: </a:t>
            </a:r>
            <a:endParaRPr lang="en-US" sz="1100" b="1">
              <a:solidFill>
                <a:schemeClr val="tx1"/>
              </a:solidFill>
              <a:latin typeface="+mn-lt"/>
              <a:ea typeface="Calibri"/>
              <a:cs typeface="Calibri"/>
            </a:endParaRP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a:solidFill>
                  <a:schemeClr val="tx1"/>
                </a:solidFill>
                <a:latin typeface="+mn-lt"/>
                <a:cs typeface="Calibri"/>
              </a:rPr>
              <a:t>Situation/Problem. </a:t>
            </a:r>
            <a:r>
              <a:rPr lang="en-US" sz="1100">
                <a:solidFill>
                  <a:schemeClr val="tx1"/>
                </a:solidFill>
                <a:latin typeface="+mn-lt"/>
                <a:ea typeface="+mn-lt"/>
                <a:cs typeface="Arial"/>
              </a:rPr>
              <a:t>Shallow water can contain hidden hazards that cause severe damage or sink vessels. Maritime accident fatalities linked specifically to coastal hazards are not isolated in the data, but 7,604 injuries occurred from 2014–2023 in the US, with many incidents occurring in port or coastal areas. </a:t>
            </a:r>
            <a:r>
              <a:rPr lang="en-US" sz="1100">
                <a:solidFill>
                  <a:schemeClr val="tx1"/>
                </a:solidFill>
                <a:latin typeface="+mn-lt"/>
              </a:rPr>
              <a:t>Most of the commerce for the United States comes in through shipping, approximately 90%, and those ships are required to use nautical charts. Shallow-water depth data that is recent (~30 days or faster) and accurate is needed to update the nautical charts, but there still exists many places in the U.S. and around the world, with outdated measurements or with no data at all.</a:t>
            </a:r>
            <a:r>
              <a:rPr lang="en-US" sz="1100">
                <a:solidFill>
                  <a:schemeClr val="tx1"/>
                </a:solidFill>
                <a:latin typeface="+mn-lt"/>
                <a:ea typeface="Calibri"/>
                <a:cs typeface="Calibri"/>
              </a:rPr>
              <a:t> For example, </a:t>
            </a:r>
            <a:r>
              <a:rPr lang="en-US" sz="1100">
                <a:solidFill>
                  <a:schemeClr val="tx1"/>
                </a:solidFill>
                <a:latin typeface="+mn-lt"/>
              </a:rPr>
              <a:t>PotashCorp-Aurora is losing $2 to $3 million a month, a siphoning of funds that has nothing to do with product demand. Instead, it’s caused by sand — specifically, excessive shoaling (</a:t>
            </a:r>
            <a:r>
              <a:rPr lang="en-US" sz="1100" b="0" i="0">
                <a:solidFill>
                  <a:schemeClr val="tx1"/>
                </a:solidFill>
                <a:effectLst/>
                <a:latin typeface="+mn-lt"/>
              </a:rPr>
              <a:t>the accumulation of sediment that leads to the formation of shoals, which are shallow areas in bodies of water that can pose navigational hazards) </a:t>
            </a:r>
            <a:r>
              <a:rPr lang="en-US" sz="1100">
                <a:solidFill>
                  <a:schemeClr val="tx1"/>
                </a:solidFill>
                <a:latin typeface="+mn-lt"/>
              </a:rPr>
              <a:t>in the Beaufort Inlet channel that’s forcing ships to lighten their loads to enter the harbor.“ </a:t>
            </a:r>
            <a:endParaRPr lang="en-US" sz="1100">
              <a:solidFill>
                <a:schemeClr val="tx1"/>
              </a:solidFill>
              <a:latin typeface="+mn-lt"/>
              <a:ea typeface="Calibri"/>
              <a:cs typeface="Calibri"/>
            </a:endParaRP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1">
              <a:solidFill>
                <a:schemeClr val="tx1"/>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a:solidFill>
                  <a:schemeClr val="tx1"/>
                </a:solidFill>
                <a:latin typeface="+mn-lt"/>
                <a:cs typeface="Calibri"/>
              </a:rPr>
              <a:t>Solution. </a:t>
            </a:r>
            <a:r>
              <a:rPr lang="en-US" sz="1100" b="0">
                <a:solidFill>
                  <a:schemeClr val="tx1"/>
                </a:solidFill>
                <a:latin typeface="+mn-lt"/>
                <a:cs typeface="Calibri"/>
              </a:rPr>
              <a:t>Before launch, ICESat-2’s Early Adopters program (known as Applied Users post-launch) built a broad user community to maximize data use and explore potential applications. Not an initial measurement requirement for the ICESat-2 mission, NASA’s ICESat-2 </a:t>
            </a:r>
            <a:r>
              <a:rPr lang="en-US" sz="1100" b="1">
                <a:solidFill>
                  <a:schemeClr val="tx1"/>
                </a:solidFill>
                <a:latin typeface="+mn-lt"/>
                <a:cs typeface="Calibri"/>
              </a:rPr>
              <a:t>Early Adopters demonstrated early on the utility and benefits of using ICESat-2 satellite derived-bathymetry globally</a:t>
            </a:r>
            <a:r>
              <a:rPr lang="en-US" sz="1100" b="0">
                <a:solidFill>
                  <a:schemeClr val="tx1"/>
                </a:solidFill>
                <a:latin typeface="+mn-lt"/>
                <a:cs typeface="Calibri"/>
              </a:rPr>
              <a:t>. Bathymetry is the study and measurement of the depths and shapes of underwater terrain (underwater topography). </a:t>
            </a:r>
            <a:r>
              <a:rPr lang="en-US" sz="1100">
                <a:solidFill>
                  <a:schemeClr val="tx1"/>
                </a:solidFill>
                <a:latin typeface="+mn-lt"/>
              </a:rPr>
              <a:t>NASA’s ICESat-2 532 nm laser is ideal for underwater mapping. As a spaceborne mission it offers many opportunities to catch the coastal area at the right time (good water clarity), season and stage of tide. It also provides data globally, filling gaps in remote areas that are hard to reach and expensive to map with hydrographic surveys. </a:t>
            </a:r>
            <a:r>
              <a:rPr lang="en-US" sz="1100">
                <a:solidFill>
                  <a:schemeClr val="tx1"/>
                </a:solidFill>
                <a:latin typeface="+mn-lt"/>
                <a:ea typeface="Calibri"/>
                <a:cs typeface="Arial"/>
              </a:rPr>
              <a:t>Co-led by an Early Adopter, ATL24 is ICESat-2’s newest bathymetry product </a:t>
            </a:r>
            <a:r>
              <a:rPr lang="en-US" sz="1100" b="1">
                <a:solidFill>
                  <a:schemeClr val="tx1"/>
                </a:solidFill>
                <a:latin typeface="+mn-lt"/>
                <a:ea typeface="Calibri"/>
                <a:cs typeface="Arial"/>
              </a:rPr>
              <a:t>(released April 2025), </a:t>
            </a:r>
            <a:r>
              <a:rPr lang="en-US" sz="1100">
                <a:solidFill>
                  <a:schemeClr val="tx1"/>
                </a:solidFill>
                <a:latin typeface="+mn-lt"/>
                <a:ea typeface="Calibri"/>
                <a:cs typeface="Arial"/>
              </a:rPr>
              <a:t>offering unprecedented details (</a:t>
            </a:r>
            <a:r>
              <a:rPr lang="en-US" sz="1100">
                <a:solidFill>
                  <a:schemeClr val="tx1"/>
                </a:solidFill>
                <a:latin typeface="+mn-lt"/>
              </a:rPr>
              <a:t>±0.65 m accuracy </a:t>
            </a:r>
            <a:r>
              <a:rPr lang="en-US" sz="1100" u="none">
                <a:solidFill>
                  <a:schemeClr val="tx1"/>
                </a:solidFill>
                <a:latin typeface="+mn-lt"/>
              </a:rPr>
              <a:t>and </a:t>
            </a:r>
            <a:r>
              <a:rPr lang="en-US" sz="1100" u="sng">
                <a:solidFill>
                  <a:schemeClr val="tx1"/>
                </a:solidFill>
                <a:latin typeface="+mn-lt"/>
              </a:rPr>
              <a:t>can detect features as small as 1 m along track</a:t>
            </a:r>
            <a:r>
              <a:rPr lang="en-US" sz="1100">
                <a:solidFill>
                  <a:schemeClr val="tx1"/>
                </a:solidFill>
                <a:latin typeface="+mn-lt"/>
              </a:rPr>
              <a:t>) </a:t>
            </a:r>
            <a:r>
              <a:rPr lang="en-US" sz="1100">
                <a:solidFill>
                  <a:schemeClr val="tx1"/>
                </a:solidFill>
                <a:latin typeface="+mn-lt"/>
                <a:ea typeface="Calibri"/>
                <a:cs typeface="Arial"/>
              </a:rPr>
              <a:t>of costal waters globally and detecting features as small as a few meters. ATL24 provides global along-track coastal and nearshore bathymetry, consisting of refraction-corrected seafloor and sea surface heights (orthometric and ellipsoidal heights and instantaneous depths), as well as associated uncertainties. The data are derived from ATLAS/ICESat-2 L2A Global Geolocated Photon Data (ATL03). End users include NOAA who will use it to generate reference depths for the NOAA tool, NGOs like Global Fishing watch who monitors potential fishing areas, benthic habitat monitoring, NOAA’s National Geodetic Survey or the USACE National Coastal Mapping Program, U.S. Army Corps of Engineers (USACE) to monitor nearshore coastal change</a:t>
            </a:r>
          </a:p>
          <a:p>
            <a:pPr marL="171450" indent="-171450">
              <a:buFont typeface="Arial" panose="020B0604020202020204" pitchFamily="34" charset="0"/>
              <a:buChar char="•"/>
            </a:pPr>
            <a:endParaRPr lang="en-US" sz="1100" b="0">
              <a:solidFill>
                <a:schemeClr val="tx1"/>
              </a:solidFill>
              <a:latin typeface="+mn-lt"/>
              <a:ea typeface="Calibri"/>
              <a:cs typeface="Calibri"/>
            </a:endParaRPr>
          </a:p>
          <a:p>
            <a:pPr marL="174625" marR="0" lvl="0" indent="-174625"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a:solidFill>
                  <a:schemeClr val="tx1"/>
                </a:solidFill>
                <a:latin typeface="+mn-lt"/>
                <a:cs typeface="Calibri"/>
              </a:rPr>
              <a:t>Impact/Result.</a:t>
            </a:r>
            <a:r>
              <a:rPr lang="en-US" sz="1100">
                <a:solidFill>
                  <a:schemeClr val="tx1"/>
                </a:solidFill>
                <a:latin typeface="+mn-lt"/>
                <a:cs typeface="Calibri"/>
              </a:rPr>
              <a:t> </a:t>
            </a:r>
            <a:r>
              <a:rPr lang="en-US" sz="1100">
                <a:solidFill>
                  <a:schemeClr val="tx1"/>
                </a:solidFill>
                <a:latin typeface="+mn-lt"/>
              </a:rPr>
              <a:t>NASA Early Adopters provided early examples of how ICESat-2-derived bathymetric data can be used to create real-world solutions. From saving thousands of dollars and months of work for sending hydrographic ships to an area of interest to helping engineering firms plan for real state in protected areas. Enhanced bathymetric data to accurately map the shape of the seafloor could allow for more direct routing by </a:t>
            </a:r>
            <a:r>
              <a:rPr lang="en-US" sz="1100" u="none">
                <a:solidFill>
                  <a:schemeClr val="tx1"/>
                </a:solidFill>
                <a:latin typeface="+mn-lt"/>
                <a:hlinkClick r:id="rId3">
                  <a:extLst>
                    <a:ext uri="{A12FA001-AC4F-418D-AE19-62706E023703}">
                      <ahyp:hlinkClr xmlns:ahyp="http://schemas.microsoft.com/office/drawing/2018/hyperlinkcolor" val="tx"/>
                    </a:ext>
                  </a:extLst>
                </a:hlinkClick>
              </a:rPr>
              <a:t>providing detailed information about underwater obstacles and shallow areas</a:t>
            </a:r>
            <a:r>
              <a:rPr lang="en-US" sz="1100" u="none">
                <a:solidFill>
                  <a:schemeClr val="tx1"/>
                </a:solidFill>
                <a:latin typeface="+mn-lt"/>
              </a:rPr>
              <a:t>. This could allow navigation systems to plan routes that avoid these hazards, leading to shorter and more efficient journeys. </a:t>
            </a:r>
            <a:r>
              <a:rPr lang="en-US" sz="1100" u="none">
                <a:solidFill>
                  <a:schemeClr val="tx1"/>
                </a:solidFill>
                <a:latin typeface="+mn-lt"/>
                <a:hlinkClick r:id="rId4">
                  <a:extLst>
                    <a:ext uri="{A12FA001-AC4F-418D-AE19-62706E023703}">
                      <ahyp:hlinkClr xmlns:ahyp="http://schemas.microsoft.com/office/drawing/2018/hyperlinkcolor" val="tx"/>
                    </a:ext>
                  </a:extLst>
                </a:hlinkClick>
              </a:rPr>
              <a:t>Route optimization</a:t>
            </a:r>
            <a:r>
              <a:rPr lang="en-US" sz="1100" u="none">
                <a:solidFill>
                  <a:schemeClr val="tx1"/>
                </a:solidFill>
                <a:latin typeface="+mn-lt"/>
              </a:rPr>
              <a:t> </a:t>
            </a:r>
            <a:r>
              <a:rPr lang="en-US" sz="1100">
                <a:solidFill>
                  <a:schemeClr val="tx1"/>
                </a:solidFill>
                <a:latin typeface="+mn-lt"/>
              </a:rPr>
              <a:t>can reduce fuel consumption for most vessel types. Government and commercial entities can leverage this cost-effective solution to enhance maritime safety, supporting administration priorities for infrastructure safety, economic competitiveness, and coastal protection</a:t>
            </a:r>
            <a:r>
              <a:rPr lang="en-US" sz="1100">
                <a:solidFill>
                  <a:schemeClr val="tx1"/>
                </a:solidFill>
                <a:latin typeface="+mn-lt"/>
                <a:ea typeface="Calibri"/>
                <a:cs typeface="Calibri"/>
              </a:rPr>
              <a:t>. </a:t>
            </a:r>
            <a:r>
              <a:rPr lang="en-US" sz="1100">
                <a:solidFill>
                  <a:schemeClr val="tx1"/>
                </a:solidFill>
                <a:latin typeface="+mn-lt"/>
              </a:rPr>
              <a:t>ATL24 could significantly reduce groundings, potentially saving $B annually by decreasing insurance premiums, and improving routing efficiency with ~7% fuel savings. A 2022 study by NOAA economists estimated the overall annual value* of NOAA’s electronic navigational charts at $2 to $3.4 billion per year!​ When ATL24 is integrated into the </a:t>
            </a:r>
            <a:r>
              <a:rPr lang="en-US" sz="1100" err="1">
                <a:solidFill>
                  <a:schemeClr val="tx1"/>
                </a:solidFill>
                <a:latin typeface="+mn-lt"/>
              </a:rPr>
              <a:t>SatBathy</a:t>
            </a:r>
            <a:r>
              <a:rPr lang="en-US" sz="1100">
                <a:solidFill>
                  <a:schemeClr val="tx1"/>
                </a:solidFill>
                <a:latin typeface="+mn-lt"/>
              </a:rPr>
              <a:t> tool at NOAA, it would contribute to this annual value. </a:t>
            </a:r>
            <a:endParaRPr lang="en-US" sz="1100">
              <a:solidFill>
                <a:schemeClr val="tx1"/>
              </a:solidFill>
              <a:latin typeface="+mn-lt"/>
              <a:ea typeface="Calibri"/>
              <a:cs typeface="Calibri"/>
            </a:endParaRPr>
          </a:p>
          <a:p>
            <a:pPr defTabSz="931774">
              <a:defRPr/>
            </a:pPr>
            <a:endParaRPr lang="en-US" sz="1100">
              <a:solidFill>
                <a:schemeClr val="tx1"/>
              </a:solidFill>
              <a:latin typeface="+mn-lt"/>
            </a:endParaRPr>
          </a:p>
          <a:p>
            <a:pPr defTabSz="931774">
              <a:defRPr/>
            </a:pPr>
            <a:r>
              <a:rPr lang="en-US" sz="1100" b="1">
                <a:solidFill>
                  <a:schemeClr val="tx1"/>
                </a:solidFill>
                <a:latin typeface="+mn-lt"/>
              </a:rPr>
              <a:t>[1] </a:t>
            </a:r>
            <a:r>
              <a:rPr lang="en-US" sz="1100">
                <a:solidFill>
                  <a:schemeClr val="tx1"/>
                </a:solidFill>
                <a:latin typeface="+mn-lt"/>
              </a:rPr>
              <a:t>https://www.mdpi.com/2072-4292/11/4/406</a:t>
            </a:r>
            <a:endParaRPr lang="en-US" sz="1100">
              <a:solidFill>
                <a:schemeClr val="tx1"/>
              </a:solidFill>
              <a:latin typeface="+mn-lt"/>
              <a:ea typeface="Calibri"/>
              <a:cs typeface="Calibri"/>
            </a:endParaRPr>
          </a:p>
          <a:p>
            <a:pPr defTabSz="931774">
              <a:defRPr/>
            </a:pPr>
            <a:r>
              <a:rPr lang="en-US" sz="1100" b="1">
                <a:solidFill>
                  <a:schemeClr val="tx1"/>
                </a:solidFill>
                <a:latin typeface="+mn-lt"/>
              </a:rPr>
              <a:t>[2] </a:t>
            </a:r>
            <a:r>
              <a:rPr lang="en-US" sz="1100">
                <a:solidFill>
                  <a:schemeClr val="tx1"/>
                </a:solidFill>
                <a:latin typeface="+mn-lt"/>
              </a:rPr>
              <a:t>Dr. Christopher Parrish (OSU; https://engineering.oregonstate.edu/people/christopher-parrish), Dr. Lori Magruder (</a:t>
            </a:r>
            <a:r>
              <a:rPr lang="en-US" sz="1100" err="1">
                <a:solidFill>
                  <a:schemeClr val="tx1"/>
                </a:solidFill>
                <a:latin typeface="+mn-lt"/>
              </a:rPr>
              <a:t>UTexas</a:t>
            </a:r>
            <a:r>
              <a:rPr lang="en-US" sz="1100">
                <a:solidFill>
                  <a:schemeClr val="tx1"/>
                </a:solidFill>
                <a:latin typeface="+mn-lt"/>
              </a:rPr>
              <a:t>; https://www.ae.utexas.edu/people/faculty/faculty-directory/magruder), and their team developed the ATL24 data set. </a:t>
            </a:r>
            <a:endParaRPr lang="en-US" sz="1100">
              <a:solidFill>
                <a:schemeClr val="tx1"/>
              </a:solidFill>
              <a:latin typeface="+mn-lt"/>
              <a:ea typeface="Calibri"/>
              <a:cs typeface="Calibri"/>
            </a:endParaRPr>
          </a:p>
          <a:p>
            <a:pPr defTabSz="931774">
              <a:defRPr/>
            </a:pPr>
            <a:r>
              <a:rPr lang="en-US" sz="1100" b="1">
                <a:solidFill>
                  <a:schemeClr val="tx1"/>
                </a:solidFill>
                <a:latin typeface="+mn-lt"/>
              </a:rPr>
              <a:t>[3]  </a:t>
            </a:r>
            <a:r>
              <a:rPr lang="en-US" sz="1100">
                <a:solidFill>
                  <a:schemeClr val="tx1"/>
                </a:solidFill>
                <a:latin typeface="+mn-lt"/>
              </a:rPr>
              <a:t>https://nsidc.org/data/atl24/versions/1</a:t>
            </a:r>
            <a:endParaRPr lang="en-US" sz="1100">
              <a:solidFill>
                <a:schemeClr val="tx1"/>
              </a:solidFill>
              <a:latin typeface="+mn-lt"/>
              <a:ea typeface="Calibri"/>
              <a:cs typeface="Calibri"/>
            </a:endParaRPr>
          </a:p>
          <a:p>
            <a:r>
              <a:rPr lang="en-US" sz="1100" b="1">
                <a:solidFill>
                  <a:schemeClr val="tx1"/>
                </a:solidFill>
                <a:latin typeface="+mn-lt"/>
              </a:rPr>
              <a:t>[4] </a:t>
            </a:r>
            <a:r>
              <a:rPr lang="en-US" sz="1100">
                <a:solidFill>
                  <a:schemeClr val="tx1"/>
                </a:solidFill>
                <a:latin typeface="+mn-lt"/>
              </a:rPr>
              <a:t>https://www.iims.org.uk/emsa-annual-overview-of-marine-casualties-and-incidents-2024/</a:t>
            </a:r>
            <a:endParaRPr lang="en-US" sz="1100">
              <a:solidFill>
                <a:schemeClr val="tx1"/>
              </a:solidFill>
              <a:latin typeface="+mn-lt"/>
              <a:ea typeface="Calibri"/>
              <a:cs typeface="Calibri"/>
            </a:endParaRPr>
          </a:p>
          <a:p>
            <a:r>
              <a:rPr lang="en-US" sz="1100" b="1">
                <a:solidFill>
                  <a:schemeClr val="tx1"/>
                </a:solidFill>
                <a:latin typeface="+mn-lt"/>
              </a:rPr>
              <a:t>[5] </a:t>
            </a:r>
            <a:r>
              <a:rPr lang="en-US" sz="1100">
                <a:solidFill>
                  <a:schemeClr val="tx1"/>
                </a:solidFill>
                <a:latin typeface="+mn-lt"/>
              </a:rPr>
              <a:t>https://www.frontiersin.org/journals/marine-science/articles/10.3389/fmars.2019.00283/full</a:t>
            </a:r>
            <a:endParaRPr lang="en-US" sz="1100">
              <a:solidFill>
                <a:schemeClr val="tx1"/>
              </a:solidFill>
              <a:latin typeface="+mn-lt"/>
              <a:ea typeface="Calibri"/>
              <a:cs typeface="Calibri"/>
            </a:endParaRPr>
          </a:p>
          <a:p>
            <a:r>
              <a:rPr lang="en-US" sz="1100" b="1">
                <a:solidFill>
                  <a:schemeClr val="tx1"/>
                </a:solidFill>
                <a:latin typeface="+mn-lt"/>
              </a:rPr>
              <a:t>[6] </a:t>
            </a:r>
            <a:r>
              <a:rPr lang="en-US" sz="1100">
                <a:solidFill>
                  <a:schemeClr val="tx1"/>
                </a:solidFill>
                <a:latin typeface="+mn-lt"/>
              </a:rPr>
              <a:t>https://www.sciencedirect.com/science/article/pii/S0029801822012239</a:t>
            </a:r>
            <a:endParaRPr lang="en-US" sz="1100">
              <a:solidFill>
                <a:schemeClr val="tx1"/>
              </a:solidFill>
              <a:latin typeface="+mn-lt"/>
              <a:ea typeface="Calibri"/>
              <a:cs typeface="Calibri"/>
            </a:endParaRPr>
          </a:p>
          <a:p>
            <a:endParaRPr lang="en-US" sz="1100">
              <a:solidFill>
                <a:schemeClr val="tx1"/>
              </a:solidFill>
              <a:latin typeface="+mn-lt"/>
            </a:endParaRPr>
          </a:p>
          <a:p>
            <a:r>
              <a:rPr lang="en-US" sz="1100">
                <a:solidFill>
                  <a:schemeClr val="tx1"/>
                </a:solidFill>
                <a:latin typeface="+mn-lt"/>
              </a:rPr>
              <a:t>Learn more about ATL24 during the </a:t>
            </a:r>
            <a:r>
              <a:rPr lang="en-US" sz="1100" err="1">
                <a:solidFill>
                  <a:schemeClr val="tx1"/>
                </a:solidFill>
                <a:latin typeface="+mn-lt"/>
              </a:rPr>
              <a:t>Earthdata</a:t>
            </a:r>
            <a:r>
              <a:rPr lang="en-US" sz="1100">
                <a:solidFill>
                  <a:schemeClr val="tx1"/>
                </a:solidFill>
                <a:latin typeface="+mn-lt"/>
              </a:rPr>
              <a:t> webinar here - https://www.youtube.com/watch?v=yX0N0ij1iQ4</a:t>
            </a:r>
            <a:endParaRPr lang="en-US" sz="1100">
              <a:solidFill>
                <a:schemeClr val="tx1"/>
              </a:solidFill>
              <a:latin typeface="+mn-lt"/>
              <a:ea typeface="Calibri" panose="020F0502020204030204"/>
              <a:cs typeface="Calibri" panose="020F0502020204030204"/>
            </a:endParaRPr>
          </a:p>
          <a:p>
            <a:r>
              <a:rPr lang="en-US" sz="1100">
                <a:solidFill>
                  <a:schemeClr val="tx1"/>
                </a:solidFill>
                <a:latin typeface="+mn-lt"/>
              </a:rPr>
              <a:t>More information about the data product - </a:t>
            </a:r>
            <a:r>
              <a:rPr lang="en-US" sz="1100" u="sng">
                <a:solidFill>
                  <a:schemeClr val="tx1"/>
                </a:solidFill>
                <a:latin typeface="+mn-lt"/>
              </a:rPr>
              <a:t>https://nsidc.org/data/atl24/versions/1</a:t>
            </a:r>
            <a:endParaRPr lang="en-US" sz="1100" b="1">
              <a:solidFill>
                <a:schemeClr val="tx1"/>
              </a:solidFill>
              <a:latin typeface="+mn-lt"/>
              <a:ea typeface="Calibri" panose="020F0502020204030204"/>
              <a:cs typeface="Calibri" panose="020F0502020204030204"/>
            </a:endParaRPr>
          </a:p>
          <a:p>
            <a:pPr marL="342900" indent="-342900">
              <a:buAutoNum type="arabicParenR"/>
            </a:pPr>
            <a:endParaRPr lang="en-US" sz="1100" u="sng">
              <a:solidFill>
                <a:schemeClr val="tx1"/>
              </a:solidFill>
              <a:latin typeface="+mn-lt"/>
              <a:cs typeface="Calibri"/>
            </a:endParaRPr>
          </a:p>
          <a:p>
            <a:r>
              <a:rPr lang="en-US" sz="1100" u="sng">
                <a:solidFill>
                  <a:schemeClr val="tx1"/>
                </a:solidFill>
                <a:latin typeface="+mn-lt"/>
                <a:cs typeface="Calibri"/>
              </a:rPr>
              <a:t>More info:</a:t>
            </a:r>
            <a:endParaRPr lang="en-US" sz="1100" u="sng">
              <a:solidFill>
                <a:schemeClr val="tx1"/>
              </a:solidFill>
              <a:latin typeface="+mn-lt"/>
              <a:ea typeface="Calibri"/>
              <a:cs typeface="Calibri"/>
            </a:endParaRPr>
          </a:p>
          <a:p>
            <a:pPr marL="171450" marR="0" lvl="0" indent="-171450" algn="l" defTabSz="914400">
              <a:lnSpc>
                <a:spcPct val="100000"/>
              </a:lnSpc>
              <a:spcBef>
                <a:spcPts val="0"/>
              </a:spcBef>
              <a:spcAft>
                <a:spcPts val="0"/>
              </a:spcAft>
              <a:buClr>
                <a:srgbClr val="FFFFFF"/>
              </a:buClr>
              <a:buSzTx/>
              <a:buFont typeface="Arial" panose="020B0604020202020204" pitchFamily="34" charset="0"/>
              <a:buChar char="•"/>
              <a:tabLst/>
              <a:defRPr/>
            </a:pPr>
            <a:r>
              <a:rPr lang="en-US" sz="1100">
                <a:solidFill>
                  <a:schemeClr val="tx1"/>
                </a:solidFill>
                <a:latin typeface="+mn-lt"/>
              </a:rPr>
              <a:t>Early Adopters - Before launch, ICESat-2’s Early Adopters program built a broad user community to maximize data use and explore potential applications.</a:t>
            </a:r>
            <a:endParaRPr lang="en-US" sz="1100">
              <a:solidFill>
                <a:schemeClr val="tx1"/>
              </a:solidFill>
              <a:latin typeface="+mn-lt"/>
              <a:ea typeface="Calibri"/>
              <a:cs typeface="Calibri"/>
            </a:endParaRPr>
          </a:p>
          <a:p>
            <a:pPr marL="171450" marR="0" lvl="0" indent="-171450" algn="l" defTabSz="914400" rtl="0" eaLnBrk="1" fontAlgn="base" latinLnBrk="0" hangingPunct="1">
              <a:lnSpc>
                <a:spcPct val="100000"/>
              </a:lnSpc>
              <a:spcBef>
                <a:spcPts val="0"/>
              </a:spcBef>
              <a:spcAft>
                <a:spcPts val="0"/>
              </a:spcAft>
              <a:buClr>
                <a:schemeClr val="bg1"/>
              </a:buClr>
              <a:buSzTx/>
              <a:buFont typeface="Arial" panose="020B0604020202020204" pitchFamily="34" charset="0"/>
              <a:buChar char="•"/>
              <a:tabLst/>
              <a:defRPr/>
            </a:pPr>
            <a:r>
              <a:rPr lang="en-US" sz="1100">
                <a:solidFill>
                  <a:schemeClr val="tx1"/>
                </a:solidFill>
                <a:latin typeface="+mn-lt"/>
              </a:rPr>
              <a:t>Applied Users - After launch, Early Adopters became the Applied Users program, which promotes applications research on integrating ICESat-2 data into organizations’ policy, business, and management activities to improve decision-making efforts.</a:t>
            </a:r>
            <a:endParaRPr lang="en-US" sz="1100" noProof="0">
              <a:solidFill>
                <a:schemeClr val="tx1"/>
              </a:solidFill>
              <a:latin typeface="+mn-lt"/>
              <a:ea typeface="Calibri"/>
              <a:cs typeface="Calibri"/>
            </a:endParaRPr>
          </a:p>
          <a:p>
            <a:pPr marL="171450" indent="-171450">
              <a:buFont typeface="Arial" panose="020B0604020202020204" pitchFamily="34" charset="0"/>
              <a:buChar char="•"/>
            </a:pPr>
            <a:r>
              <a:rPr lang="en-US" sz="1100">
                <a:solidFill>
                  <a:schemeClr val="tx1"/>
                </a:solidFill>
                <a:latin typeface="+mn-lt"/>
              </a:rPr>
              <a:t>Satellite-derived bathymetry (SDB) is the process of mapping the seafloor using satellite imagery, relating light penetration and reflection in water to estimate depths. </a:t>
            </a:r>
            <a:endParaRPr lang="en-US" sz="1100">
              <a:solidFill>
                <a:schemeClr val="tx1"/>
              </a:solidFill>
              <a:latin typeface="+mn-lt"/>
              <a:ea typeface="Calibri"/>
              <a:cs typeface="Calibri"/>
            </a:endParaRPr>
          </a:p>
          <a:p>
            <a:pPr marL="171450" indent="-171450">
              <a:buFont typeface="Arial" panose="020B0604020202020204" pitchFamily="34" charset="0"/>
              <a:buChar char="•"/>
            </a:pPr>
            <a:r>
              <a:rPr lang="en-US" sz="1100">
                <a:solidFill>
                  <a:schemeClr val="tx1"/>
                </a:solidFill>
                <a:latin typeface="+mn-lt"/>
              </a:rPr>
              <a:t>SDB provides several advantages, including cost-effectiveness, global coverage and faster data acquisition. SDB can be limited by water clarity, preventing light from reaching the bottom, spatial resolution of the remote sensing measurement and accuracy, depending on the method and satellite platform/instrument. </a:t>
            </a:r>
            <a:endParaRPr lang="en-US" sz="1100">
              <a:solidFill>
                <a:schemeClr val="tx1"/>
              </a:solidFill>
              <a:latin typeface="+mn-lt"/>
              <a:ea typeface="Calibri"/>
              <a:cs typeface="Calibri"/>
            </a:endParaRPr>
          </a:p>
          <a:p>
            <a:pPr marL="171450" indent="-171450">
              <a:buFont typeface="Arial" panose="020B0604020202020204" pitchFamily="34" charset="0"/>
              <a:buChar char="•"/>
            </a:pPr>
            <a:r>
              <a:rPr lang="en-US" sz="1100">
                <a:solidFill>
                  <a:schemeClr val="tx1"/>
                </a:solidFill>
                <a:latin typeface="+mn-lt"/>
              </a:rPr>
              <a:t>Despite its limitations, SDB can be used in a wide variety of applications, including coastal zone management, navigation and safety, marine habitat monitoring and disaster response. </a:t>
            </a:r>
            <a:endParaRPr lang="en-US" sz="1100">
              <a:solidFill>
                <a:schemeClr val="tx1"/>
              </a:solidFill>
              <a:latin typeface="+mn-lt"/>
              <a:ea typeface="Calibri"/>
              <a:cs typeface="Calibri"/>
            </a:endParaRPr>
          </a:p>
          <a:p>
            <a:pPr marL="171450" indent="-171450">
              <a:buFont typeface="Arial" panose="020B0604020202020204" pitchFamily="34" charset="0"/>
              <a:buChar char="•"/>
            </a:pPr>
            <a:r>
              <a:rPr lang="en-US" sz="1100">
                <a:solidFill>
                  <a:schemeClr val="tx1"/>
                </a:solidFill>
                <a:latin typeface="+mn-lt"/>
              </a:rPr>
              <a:t>ICESat-2 has become a major contributor to SDB, with over 2000 publications on this topic to date. Now is the time to think about the state-of-the-art and additional capabilities of SDB for the future. </a:t>
            </a:r>
            <a:endParaRPr lang="en-US" sz="1100">
              <a:solidFill>
                <a:schemeClr val="tx1"/>
              </a:solidFill>
              <a:latin typeface="+mn-lt"/>
              <a:ea typeface="Calibri"/>
              <a:cs typeface="Calibri"/>
            </a:endParaRPr>
          </a:p>
        </p:txBody>
      </p:sp>
      <p:sp>
        <p:nvSpPr>
          <p:cNvPr id="4" name="Slide Number Placeholder 3">
            <a:extLst>
              <a:ext uri="{FF2B5EF4-FFF2-40B4-BE49-F238E27FC236}">
                <a16:creationId xmlns:a16="http://schemas.microsoft.com/office/drawing/2014/main" id="{32CEC3E1-78C0-3EE2-426B-E5C17F08AC04}"/>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EA03AE4-73DB-42CA-8156-D9AAE03C4C6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688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101948-3666-EE2A-CE1B-AAC2562CA03D}"/>
              </a:ext>
            </a:extLst>
          </p:cNvPr>
          <p:cNvSpPr/>
          <p:nvPr userDrawn="1"/>
        </p:nvSpPr>
        <p:spPr>
          <a:xfrm rot="10800000">
            <a:off x="-14725" y="-35293"/>
            <a:ext cx="18315251" cy="10337702"/>
          </a:xfrm>
          <a:prstGeom prst="rect">
            <a:avLst/>
          </a:prstGeom>
          <a:gradFill flip="none" rotWithShape="1">
            <a:gsLst>
              <a:gs pos="18000">
                <a:srgbClr val="245898"/>
              </a:gs>
              <a:gs pos="59000">
                <a:srgbClr val="0010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272842" y="1174692"/>
            <a:ext cx="13013109" cy="769441"/>
          </a:xfrm>
        </p:spPr>
        <p:txBody>
          <a:bodyPr wrap="square">
            <a:spAutoFit/>
          </a:bodyPr>
          <a:lstStyle>
            <a:lvl1pPr algn="ct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Slide Number Placeholder 5">
            <a:extLst>
              <a:ext uri="{FF2B5EF4-FFF2-40B4-BE49-F238E27FC236}">
                <a16:creationId xmlns:a16="http://schemas.microsoft.com/office/drawing/2014/main" id="{8BF16FF6-F513-F3E9-401D-E72DC95ECBD5}"/>
              </a:ext>
            </a:extLst>
          </p:cNvPr>
          <p:cNvSpPr txBox="1">
            <a:spLocks/>
          </p:cNvSpPr>
          <p:nvPr userDrawn="1"/>
        </p:nvSpPr>
        <p:spPr>
          <a:xfrm>
            <a:off x="14074047" y="65360"/>
            <a:ext cx="4114800" cy="547688"/>
          </a:xfrm>
          <a:prstGeom prst="rect">
            <a:avLst/>
          </a:prstGeom>
        </p:spPr>
        <p:txBody>
          <a:bodyPr vert="horz" lIns="137160" tIns="68580" rIns="137160" bIns="6858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z="1800" b="0" smtClean="0">
                <a:solidFill>
                  <a:schemeClr val="bg1"/>
                </a:solidFill>
              </a:rPr>
              <a:pPr/>
              <a:t>‹#›</a:t>
            </a:fld>
            <a:endParaRPr lang="en-US" sz="1800" b="0">
              <a:solidFill>
                <a:schemeClr val="bg1"/>
              </a:solidFill>
            </a:endParaRPr>
          </a:p>
        </p:txBody>
      </p:sp>
      <p:sp>
        <p:nvSpPr>
          <p:cNvPr id="6" name="Slide Number Placeholder 5">
            <a:extLst>
              <a:ext uri="{FF2B5EF4-FFF2-40B4-BE49-F238E27FC236}">
                <a16:creationId xmlns:a16="http://schemas.microsoft.com/office/drawing/2014/main" id="{8AD22F20-A3B1-BB05-2E12-568A093C09B8}"/>
              </a:ext>
            </a:extLst>
          </p:cNvPr>
          <p:cNvSpPr txBox="1">
            <a:spLocks/>
          </p:cNvSpPr>
          <p:nvPr userDrawn="1"/>
        </p:nvSpPr>
        <p:spPr>
          <a:xfrm>
            <a:off x="14074047" y="65360"/>
            <a:ext cx="4114800" cy="547688"/>
          </a:xfrm>
          <a:prstGeom prst="rect">
            <a:avLst/>
          </a:prstGeom>
        </p:spPr>
        <p:txBody>
          <a:bodyPr vert="horz" lIns="137160" tIns="68580" rIns="137160" bIns="6858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z="1800" smtClean="0">
                <a:solidFill>
                  <a:schemeClr val="bg1"/>
                </a:solidFill>
              </a:rPr>
              <a:pPr/>
              <a:t>‹#›</a:t>
            </a:fld>
            <a:endParaRPr lang="en-US" sz="1800">
              <a:solidFill>
                <a:schemeClr val="bg1"/>
              </a:solidFill>
            </a:endParaRPr>
          </a:p>
        </p:txBody>
      </p:sp>
    </p:spTree>
    <p:extLst>
      <p:ext uri="{BB962C8B-B14F-4D97-AF65-F5344CB8AC3E}">
        <p14:creationId xmlns:p14="http://schemas.microsoft.com/office/powerpoint/2010/main" val="100940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 Id="rId9"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359E6-68F8-06D0-2C07-B3B22E8989B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B0C96D-74A1-F7E0-C948-E7EEDF0454E3}"/>
              </a:ext>
            </a:extLst>
          </p:cNvPr>
          <p:cNvSpPr>
            <a:spLocks noGrp="1"/>
          </p:cNvSpPr>
          <p:nvPr>
            <p:ph type="title"/>
          </p:nvPr>
        </p:nvSpPr>
        <p:spPr>
          <a:xfrm>
            <a:off x="252178" y="609123"/>
            <a:ext cx="12830252" cy="1892826"/>
          </a:xfrm>
        </p:spPr>
        <p:txBody>
          <a:bodyPr/>
          <a:lstStyle/>
          <a:p>
            <a:pPr algn="l">
              <a:spcBef>
                <a:spcPts val="0"/>
              </a:spcBef>
            </a:pPr>
            <a:r>
              <a:rPr lang="en-US" sz="2100">
                <a:latin typeface="Arial"/>
                <a:cs typeface="Arial"/>
              </a:rPr>
              <a:t>Earth Action Highlight</a:t>
            </a:r>
            <a:br>
              <a:rPr lang="en-US"/>
            </a:br>
            <a:r>
              <a:rPr lang="en-US" sz="4800" b="1">
                <a:latin typeface="Arial"/>
                <a:cs typeface="Arial"/>
              </a:rPr>
              <a:t>Coastal Sea Floor Maps from ICESat-2 will Improve Maritime Safety and Efficiency</a:t>
            </a:r>
            <a:endParaRPr lang="en-US" sz="4800" b="1"/>
          </a:p>
        </p:txBody>
      </p:sp>
      <p:pic>
        <p:nvPicPr>
          <p:cNvPr id="3" name="Picture 2">
            <a:extLst>
              <a:ext uri="{FF2B5EF4-FFF2-40B4-BE49-F238E27FC236}">
                <a16:creationId xmlns:a16="http://schemas.microsoft.com/office/drawing/2014/main" id="{9C57D25C-B986-D891-4075-43FFBFBA872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197406" y="0"/>
            <a:ext cx="1555154" cy="1308981"/>
          </a:xfrm>
          <a:prstGeom prst="rect">
            <a:avLst/>
          </a:prstGeom>
        </p:spPr>
      </p:pic>
      <p:sp>
        <p:nvSpPr>
          <p:cNvPr id="33" name="Content Placeholder 2">
            <a:extLst>
              <a:ext uri="{FF2B5EF4-FFF2-40B4-BE49-F238E27FC236}">
                <a16:creationId xmlns:a16="http://schemas.microsoft.com/office/drawing/2014/main" id="{C8C2D6F2-1431-45BB-755F-17EC6D06F27F}"/>
              </a:ext>
            </a:extLst>
          </p:cNvPr>
          <p:cNvSpPr txBox="1">
            <a:spLocks/>
          </p:cNvSpPr>
          <p:nvPr/>
        </p:nvSpPr>
        <p:spPr>
          <a:xfrm>
            <a:off x="13163741" y="3157840"/>
            <a:ext cx="5124260" cy="6453049"/>
          </a:xfrm>
          <a:prstGeom prst="rect">
            <a:avLst/>
          </a:prstGeom>
        </p:spPr>
        <p:txBody>
          <a:bodyPr vert="horz" wrap="square" lIns="137160" tIns="68580" rIns="137160" bIns="6858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371600" fontAlgn="base">
              <a:spcBef>
                <a:spcPts val="1500"/>
              </a:spcBef>
              <a:buClr>
                <a:srgbClr val="FFFFFF"/>
              </a:buClr>
              <a:defRPr/>
            </a:pPr>
            <a:r>
              <a:rPr lang="en-US" sz="2700">
                <a:solidFill>
                  <a:prstClr val="white"/>
                </a:solidFill>
                <a:latin typeface="Arial"/>
                <a:ea typeface="Calibri" panose="020F0502020204030204"/>
                <a:cs typeface="Arial"/>
              </a:rPr>
              <a:t>ICESat-2’s lidar has the crucial ability to map seafloor in shallow waters globally. </a:t>
            </a:r>
          </a:p>
          <a:p>
            <a:pPr fontAlgn="base">
              <a:buClr>
                <a:srgbClr val="FFFFFF"/>
              </a:buClr>
              <a:defRPr/>
            </a:pPr>
            <a:r>
              <a:rPr lang="en-US" sz="2700">
                <a:solidFill>
                  <a:prstClr val="white"/>
                </a:solidFill>
                <a:latin typeface="Arial"/>
                <a:ea typeface="Calibri"/>
                <a:cs typeface="Calibri"/>
              </a:rPr>
              <a:t>ATL24, the latest bathymetry product, offers details of features as small as a few meters.</a:t>
            </a:r>
          </a:p>
          <a:p>
            <a:pPr marL="342900" indent="-342900" defTabSz="1371600" fontAlgn="base">
              <a:spcBef>
                <a:spcPts val="1500"/>
              </a:spcBef>
              <a:buClr>
                <a:srgbClr val="FFFFFF"/>
              </a:buClr>
              <a:defRPr/>
            </a:pPr>
            <a:r>
              <a:rPr lang="en-US" sz="2700">
                <a:solidFill>
                  <a:prstClr val="white"/>
                </a:solidFill>
                <a:latin typeface="Arial"/>
                <a:ea typeface="Calibri" panose="020F0502020204030204"/>
                <a:cs typeface="Arial"/>
              </a:rPr>
              <a:t>Will</a:t>
            </a:r>
            <a:r>
              <a:rPr lang="en-US" sz="2700">
                <a:solidFill>
                  <a:prstClr val="white"/>
                </a:solidFill>
                <a:latin typeface="Arial"/>
                <a:ea typeface="Calibri"/>
                <a:cs typeface="Calibri"/>
              </a:rPr>
              <a:t> significantly reduce vessel groundings, potentially saving millions annually and decreasing insurance costs</a:t>
            </a:r>
          </a:p>
          <a:p>
            <a:pPr marL="342900" indent="-342900" defTabSz="1371600" fontAlgn="base">
              <a:spcBef>
                <a:spcPts val="1500"/>
              </a:spcBef>
              <a:buClr>
                <a:srgbClr val="FFFFFF"/>
              </a:buClr>
              <a:defRPr/>
            </a:pPr>
            <a:r>
              <a:rPr lang="en-US" sz="2700">
                <a:solidFill>
                  <a:prstClr val="white"/>
                </a:solidFill>
                <a:latin typeface="Arial"/>
                <a:ea typeface="Calibri"/>
                <a:cs typeface="Calibri"/>
              </a:rPr>
              <a:t>Also potentially improving routing efficiency with as much as a ~7% fuel savings. </a:t>
            </a:r>
          </a:p>
          <a:p>
            <a:pPr marL="342900" indent="-342900" defTabSz="1371600" fontAlgn="base">
              <a:spcBef>
                <a:spcPts val="1500"/>
              </a:spcBef>
              <a:buClr>
                <a:srgbClr val="FFFFFF"/>
              </a:buClr>
              <a:defRPr/>
            </a:pPr>
            <a:endParaRPr lang="en-US" sz="2700">
              <a:solidFill>
                <a:prstClr val="white"/>
              </a:solidFill>
              <a:latin typeface="Arial"/>
              <a:ea typeface="Calibri"/>
              <a:cs typeface="Calibri"/>
            </a:endParaRPr>
          </a:p>
        </p:txBody>
      </p:sp>
      <p:pic>
        <p:nvPicPr>
          <p:cNvPr id="1026" name="Picture 2" descr="ICESat-2">
            <a:extLst>
              <a:ext uri="{FF2B5EF4-FFF2-40B4-BE49-F238E27FC236}">
                <a16:creationId xmlns:a16="http://schemas.microsoft.com/office/drawing/2014/main" id="{547CEA00-05EE-F50D-F0DB-46522C130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91231" y="207528"/>
            <a:ext cx="2138096" cy="8101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raphical user interface&#10;&#10;AI-generated content may be incorrect.">
            <a:extLst>
              <a:ext uri="{FF2B5EF4-FFF2-40B4-BE49-F238E27FC236}">
                <a16:creationId xmlns:a16="http://schemas.microsoft.com/office/drawing/2014/main" id="{7C230985-77C2-B882-BC41-A8B220ADBE8C}"/>
              </a:ext>
            </a:extLst>
          </p:cNvPr>
          <p:cNvPicPr>
            <a:picLocks noChangeAspect="1"/>
          </p:cNvPicPr>
          <p:nvPr/>
        </p:nvPicPr>
        <p:blipFill>
          <a:blip r:embed="rId5"/>
          <a:stretch>
            <a:fillRect/>
          </a:stretch>
        </p:blipFill>
        <p:spPr>
          <a:xfrm>
            <a:off x="222992" y="2952046"/>
            <a:ext cx="12859437" cy="6914303"/>
          </a:xfrm>
          <a:prstGeom prst="rect">
            <a:avLst/>
          </a:prstGeom>
        </p:spPr>
      </p:pic>
      <p:pic>
        <p:nvPicPr>
          <p:cNvPr id="15" name="Graphic 14">
            <a:extLst>
              <a:ext uri="{FF2B5EF4-FFF2-40B4-BE49-F238E27FC236}">
                <a16:creationId xmlns:a16="http://schemas.microsoft.com/office/drawing/2014/main" id="{7B33B422-A1DD-D2EA-B4B9-3B4D7D563C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738441" y="1896659"/>
            <a:ext cx="2534510" cy="810117"/>
          </a:xfrm>
          <a:prstGeom prst="rect">
            <a:avLst/>
          </a:prstGeom>
        </p:spPr>
      </p:pic>
      <p:pic>
        <p:nvPicPr>
          <p:cNvPr id="17" name="Graphic 16">
            <a:extLst>
              <a:ext uri="{FF2B5EF4-FFF2-40B4-BE49-F238E27FC236}">
                <a16:creationId xmlns:a16="http://schemas.microsoft.com/office/drawing/2014/main" id="{2722053A-B591-6B73-E8F0-8A74B22EFF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891230" y="1284072"/>
            <a:ext cx="2800350" cy="542925"/>
          </a:xfrm>
          <a:prstGeom prst="rect">
            <a:avLst/>
          </a:prstGeom>
        </p:spPr>
      </p:pic>
      <p:sp>
        <p:nvSpPr>
          <p:cNvPr id="6" name="TextBox 5">
            <a:extLst>
              <a:ext uri="{FF2B5EF4-FFF2-40B4-BE49-F238E27FC236}">
                <a16:creationId xmlns:a16="http://schemas.microsoft.com/office/drawing/2014/main" id="{388AF015-9963-821B-07DD-AFA88799F77E}"/>
              </a:ext>
            </a:extLst>
          </p:cNvPr>
          <p:cNvSpPr txBox="1"/>
          <p:nvPr/>
        </p:nvSpPr>
        <p:spPr>
          <a:xfrm>
            <a:off x="13546715" y="9412115"/>
            <a:ext cx="4358310" cy="415498"/>
          </a:xfrm>
          <a:prstGeom prst="rect">
            <a:avLst/>
          </a:prstGeom>
          <a:noFill/>
        </p:spPr>
        <p:txBody>
          <a:bodyPr wrap="square">
            <a:spAutoFit/>
          </a:bodyPr>
          <a:lstStyle/>
          <a:p>
            <a:pPr defTabSz="1371600">
              <a:spcBef>
                <a:spcPts val="1800"/>
              </a:spcBef>
              <a:defRPr/>
            </a:pPr>
            <a:r>
              <a:rPr lang="en-US" sz="2100">
                <a:solidFill>
                  <a:srgbClr val="FFFFFF"/>
                </a:solidFill>
                <a:latin typeface="Arial"/>
                <a:cs typeface="Arial"/>
              </a:rPr>
              <a:t>Image Credit: Christopher Parrish</a:t>
            </a:r>
            <a:endParaRPr lang="en-US" sz="2100">
              <a:solidFill>
                <a:srgbClr val="000000"/>
              </a:solidFill>
              <a:latin typeface="Arial"/>
              <a:ea typeface="Calibri" panose="020F0502020204030204"/>
              <a:cs typeface="Calibri" panose="020F0502020204030204"/>
            </a:endParaRPr>
          </a:p>
        </p:txBody>
      </p:sp>
    </p:spTree>
    <p:extLst>
      <p:ext uri="{BB962C8B-B14F-4D97-AF65-F5344CB8AC3E}">
        <p14:creationId xmlns:p14="http://schemas.microsoft.com/office/powerpoint/2010/main" val="210541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ugget_IS2_ATL24" id="{A8F36ED9-23DB-1147-819A-639F3D668FE5}" vid="{D4C99448-53DB-E747-A85E-BB4CF83681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TotalTime>
  <Words>1249</Words>
  <Application>Microsoft Macintosh PowerPoint</Application>
  <PresentationFormat>Custom</PresentationFormat>
  <Paragraphs>36</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Aptos</vt:lpstr>
      <vt:lpstr>Arial</vt:lpstr>
      <vt:lpstr>Calibri</vt:lpstr>
      <vt:lpstr>Office Theme</vt:lpstr>
      <vt:lpstr>Earth Action Highlight Coastal Sea Floor Maps from ICESat-2 will Improve Maritime Safety and Efficiency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Holland, Rashida A. (GSFC-613.0)[GLOBAL SCIENCE &amp; TECHNOLOGY INC]</dc:creator>
  <cp:lastModifiedBy>Holland, Rashida A. (GSFC-613.0)[GLOBAL SCIENCE &amp; TECHNOLOGY INC]</cp:lastModifiedBy>
  <cp:revision>1</cp:revision>
  <dcterms:created xsi:type="dcterms:W3CDTF">2025-09-03T20:34:16Z</dcterms:created>
  <dcterms:modified xsi:type="dcterms:W3CDTF">2025-09-03T20:36:21Z</dcterms:modified>
  <dc:identifier>DAGnoxudQGc</dc:identifier>
</cp:coreProperties>
</file>