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1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3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i3FSm8fbXlB0RCwAQ94NUrw5rMF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len Amanda Fricker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5"/>
    <p:restoredTop sz="94720"/>
  </p:normalViewPr>
  <p:slideViewPr>
    <p:cSldViewPr snapToGrid="0">
      <p:cViewPr varScale="1">
        <p:scale>
          <a:sx n="149" d="100"/>
          <a:sy n="149" d="100"/>
        </p:scale>
        <p:origin x="200" y="1432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4" Type="http://customschemas.google.com/relationships/presentationmetadata" Target="metadata"/><Relationship Id="rId28" Type="http://schemas.openxmlformats.org/officeDocument/2006/relationships/theme" Target="theme/theme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likson, Denis (GSFC-6150)" userId="546f9328-c2a6-48f2-9716-f1e34aff5707" providerId="ADAL" clId="{11BA3897-7C79-57F7-84A9-BE77F47ABE6F}"/>
    <pc:docChg chg="modSld">
      <pc:chgData name="Felikson, Denis (GSFC-6150)" userId="546f9328-c2a6-48f2-9716-f1e34aff5707" providerId="ADAL" clId="{11BA3897-7C79-57F7-84A9-BE77F47ABE6F}" dt="2025-09-09T13:57:08.279" v="41" actId="1036"/>
      <pc:docMkLst>
        <pc:docMk/>
      </pc:docMkLst>
      <pc:sldChg chg="modSp mod">
        <pc:chgData name="Felikson, Denis (GSFC-6150)" userId="546f9328-c2a6-48f2-9716-f1e34aff5707" providerId="ADAL" clId="{11BA3897-7C79-57F7-84A9-BE77F47ABE6F}" dt="2025-09-09T13:57:08.279" v="41" actId="1036"/>
        <pc:sldMkLst>
          <pc:docMk/>
          <pc:sldMk cId="0" sldId="257"/>
        </pc:sldMkLst>
        <pc:spChg chg="mod">
          <ac:chgData name="Felikson, Denis (GSFC-6150)" userId="546f9328-c2a6-48f2-9716-f1e34aff5707" providerId="ADAL" clId="{11BA3897-7C79-57F7-84A9-BE77F47ABE6F}" dt="2025-09-09T13:57:08.279" v="41" actId="1036"/>
          <ac:spMkLst>
            <pc:docMk/>
            <pc:sldMk cId="0" sldId="257"/>
            <ac:spMk id="21" creationId="{056274FA-1F22-92F7-D158-996E32FD71F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04e3307e51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g304e3307e51_0_10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4" name="Google Shape;174;g304e3307e51_0_10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04e3307e51_0_134"/>
          <p:cNvSpPr txBox="1">
            <a:spLocks noGrp="1"/>
          </p:cNvSpPr>
          <p:nvPr>
            <p:ph type="title"/>
          </p:nvPr>
        </p:nvSpPr>
        <p:spPr>
          <a:xfrm>
            <a:off x="1960880" y="81281"/>
            <a:ext cx="8250000" cy="8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g304e3307e51_0_134"/>
          <p:cNvSpPr txBox="1">
            <a:spLocks noGrp="1"/>
          </p:cNvSpPr>
          <p:nvPr>
            <p:ph type="body" idx="1"/>
          </p:nvPr>
        </p:nvSpPr>
        <p:spPr>
          <a:xfrm>
            <a:off x="838200" y="1219200"/>
            <a:ext cx="10515600" cy="49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g304e3307e51_0_1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04e3307e51_0_17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100" name="Google Shape;100;g304e3307e51_0_17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04e3307e51_0_173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03" name="Google Shape;103;g304e3307e51_0_173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04" name="Google Shape;104;g304e3307e51_0_17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04e3307e51_0_17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04e3307e51_0_138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8" name="Google Shape;68;g304e3307e51_0_13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04e3307e51_0_141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71" name="Google Shape;71;g304e3307e51_0_141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72" name="Google Shape;72;g304e3307e51_0_14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04e3307e51_0_14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g304e3307e51_0_14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g304e3307e51_0_14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04e3307e51_0_14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g304e3307e51_0_14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80" name="Google Shape;80;g304e3307e51_0_149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81" name="Google Shape;81;g304e3307e51_0_14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04e3307e51_0_15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g304e3307e51_0_15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04e3307e51_0_15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87" name="Google Shape;87;g304e3307e51_0_15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88" name="Google Shape;88;g304e3307e51_0_15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04e3307e51_0_161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91" name="Google Shape;91;g304e3307e51_0_16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04e3307e51_0_164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g304e3307e51_0_164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95" name="Google Shape;95;g304e3307e51_0_164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6" name="Google Shape;96;g304e3307e51_0_164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g304e3307e51_0_16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04e3307e51_0_13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g304e3307e51_0_13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marR="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g304e3307e51_0_13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g304e3307e51_0_104" descr="A blue and black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080" t="24516" r="357"/>
          <a:stretch/>
        </p:blipFill>
        <p:spPr>
          <a:xfrm>
            <a:off x="0" y="1460"/>
            <a:ext cx="12191997" cy="120997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80" name="Google Shape;180;g304e3307e51_0_104"/>
          <p:cNvSpPr txBox="1">
            <a:spLocks noGrp="1"/>
          </p:cNvSpPr>
          <p:nvPr>
            <p:ph type="title"/>
          </p:nvPr>
        </p:nvSpPr>
        <p:spPr>
          <a:xfrm>
            <a:off x="48678" y="108477"/>
            <a:ext cx="12047527" cy="46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27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Clues to Europa ice ridges from ICESat-2 and radar data</a:t>
            </a:r>
            <a:endParaRPr sz="27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8" name="Google Shape;198;g304e3307e51_0_1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4100" y="6133500"/>
            <a:ext cx="880401" cy="724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7781590-657A-6629-28AE-892E28E1D335}"/>
              </a:ext>
            </a:extLst>
          </p:cNvPr>
          <p:cNvSpPr txBox="1"/>
          <p:nvPr/>
        </p:nvSpPr>
        <p:spPr>
          <a:xfrm>
            <a:off x="48679" y="972875"/>
            <a:ext cx="474233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To investigate how double ridge features form on the ice shell of Jupiter’s moon Europa, scientists studied similar structures in Northwest Greenland with ICESat-2 and radar sounding data.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They found that the refreezing of shallow liquid water pockets within Europa’s ice shell could form double ridges.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Studying the mechanisms by which features like double ridges evolve provides a better understanding of the structure, dynamics, and habitability of Europa’s ice shell.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56274FA-1F22-92F7-D158-996E32FD71FE}"/>
              </a:ext>
            </a:extLst>
          </p:cNvPr>
          <p:cNvSpPr txBox="1"/>
          <p:nvPr/>
        </p:nvSpPr>
        <p:spPr>
          <a:xfrm>
            <a:off x="792479" y="6107844"/>
            <a:ext cx="50335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dirty="0" err="1">
                <a:solidFill>
                  <a:srgbClr val="0070C0"/>
                </a:solidFill>
                <a:effectLst/>
                <a:latin typeface="AvenirNextLTPro"/>
              </a:rPr>
              <a:t>Culberg</a:t>
            </a:r>
            <a:r>
              <a:rPr lang="en-US" sz="1200" b="0" i="0" dirty="0">
                <a:solidFill>
                  <a:srgbClr val="0070C0"/>
                </a:solidFill>
                <a:effectLst/>
                <a:latin typeface="AvenirNextLTPro"/>
              </a:rPr>
              <a:t>, R., Schroeder, D.M. &amp; </a:t>
            </a:r>
            <a:r>
              <a:rPr lang="en-US" sz="1200" b="0" i="0" dirty="0" err="1">
                <a:solidFill>
                  <a:srgbClr val="0070C0"/>
                </a:solidFill>
                <a:effectLst/>
                <a:latin typeface="AvenirNextLTPro"/>
              </a:rPr>
              <a:t>Steinbrügge</a:t>
            </a:r>
            <a:r>
              <a:rPr lang="en-US" sz="1200" b="0" i="0" dirty="0">
                <a:solidFill>
                  <a:srgbClr val="0070C0"/>
                </a:solidFill>
                <a:effectLst/>
                <a:latin typeface="AvenirNextLTPro"/>
              </a:rPr>
              <a:t>, G. Double ridge formation over shallow water sills on Jupiter’s moon Europa (2022). </a:t>
            </a:r>
            <a:r>
              <a:rPr lang="en-US" sz="1200" b="0" i="1" dirty="0">
                <a:solidFill>
                  <a:srgbClr val="0070C0"/>
                </a:solidFill>
                <a:effectLst/>
                <a:latin typeface="AvenirNextLTPro"/>
              </a:rPr>
              <a:t>Nature Communications </a:t>
            </a:r>
            <a:r>
              <a:rPr lang="en-US" sz="1200" b="1" i="0" dirty="0">
                <a:solidFill>
                  <a:srgbClr val="0070C0"/>
                </a:solidFill>
                <a:effectLst/>
                <a:latin typeface="AvenirNextLTPro"/>
              </a:rPr>
              <a:t>13</a:t>
            </a:r>
            <a:r>
              <a:rPr lang="en-US" sz="1200" b="0" i="0" dirty="0">
                <a:solidFill>
                  <a:srgbClr val="0070C0"/>
                </a:solidFill>
                <a:effectLst/>
                <a:latin typeface="AvenirNextLTPro"/>
              </a:rPr>
              <a:t>, 2007. https://</a:t>
            </a:r>
            <a:r>
              <a:rPr lang="en-US" sz="1200" b="0" i="0" dirty="0" err="1">
                <a:solidFill>
                  <a:srgbClr val="0070C0"/>
                </a:solidFill>
                <a:effectLst/>
                <a:latin typeface="AvenirNextLTPro"/>
              </a:rPr>
              <a:t>doi.org</a:t>
            </a:r>
            <a:r>
              <a:rPr lang="en-US" sz="1200" b="0" i="0" dirty="0">
                <a:solidFill>
                  <a:srgbClr val="0070C0"/>
                </a:solidFill>
                <a:effectLst/>
                <a:latin typeface="AvenirNextLTPro"/>
              </a:rPr>
              <a:t>/10.1038/s41467-022-29458-3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0DA5939-AC67-A5EE-7125-AEEF37BF94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3435" y="1326226"/>
            <a:ext cx="7078396" cy="43076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3931B84-372D-8A88-3AE9-BEF98E5311F4}"/>
              </a:ext>
            </a:extLst>
          </p:cNvPr>
          <p:cNvSpPr txBox="1"/>
          <p:nvPr/>
        </p:nvSpPr>
        <p:spPr>
          <a:xfrm>
            <a:off x="6296297" y="5726590"/>
            <a:ext cx="50335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Time series of high-resolution radargrams and ICESat-2 laser altimetry showing the evolution of the double ridge system.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7005d458-45be-48ae-8140-d43da96dd17b}" enabled="0" method="" siteId="{7005d458-45be-48ae-8140-d43da96dd17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149</Words>
  <Application>Microsoft Macintosh PowerPoint</Application>
  <PresentationFormat>Widescreen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AvenirNextLTPro</vt:lpstr>
      <vt:lpstr>Calibri</vt:lpstr>
      <vt:lpstr>Simple Light</vt:lpstr>
      <vt:lpstr>Clues to Europa ice ridges from ICESat-2 and radar data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Gibbons, Aimée C (GSFC-615.0)[KBRwyle]</dc:creator>
  <cp:lastModifiedBy>Felikson, Denis (GSFC-6150)</cp:lastModifiedBy>
  <cp:revision>8</cp:revision>
  <dcterms:created xsi:type="dcterms:W3CDTF">2023-06-12T16:47:18Z</dcterms:created>
  <dcterms:modified xsi:type="dcterms:W3CDTF">2025-09-09T13:57:09Z</dcterms:modified>
</cp:coreProperties>
</file>