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399"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F54146-5B5D-0EAA-91EC-50FCD931A71C}" name="Neeley, Aimee Renee. (GSFC-616.0)[SCIENCE SYSTEMS AND APPLICATIONS INC]" initials="" userId="S::arneeley@ndc.nasa.gov::a79455e2-6c02-496b-bce2-0a57a0b9e0ad" providerId="AD"/>
  <p188:author id="{521DF0BA-E790-FF2D-65D7-2057893EEE7E}" name="Sinead Louise Farrell" initials="SLF" userId="S::sineadf@umd.edu::acf55fd8-df7a-4424-b071-5f120f8761c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34"/>
    <p:restoredTop sz="75355"/>
  </p:normalViewPr>
  <p:slideViewPr>
    <p:cSldViewPr snapToGrid="0">
      <p:cViewPr varScale="1">
        <p:scale>
          <a:sx n="80" d="100"/>
          <a:sy n="80" d="100"/>
        </p:scale>
        <p:origin x="122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6CA4B9-9A99-C746-8278-18F26417911D}" type="datetimeFigureOut">
              <a:rPr lang="en-US" smtClean="0"/>
              <a:t>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8B57B4-6A7A-F74C-B736-92F8DB25D9F9}" type="slidenum">
              <a:rPr lang="en-US" smtClean="0"/>
              <a:t>‹#›</a:t>
            </a:fld>
            <a:endParaRPr lang="en-US"/>
          </a:p>
        </p:txBody>
      </p:sp>
    </p:spTree>
    <p:extLst>
      <p:ext uri="{BB962C8B-B14F-4D97-AF65-F5344CB8AC3E}">
        <p14:creationId xmlns:p14="http://schemas.microsoft.com/office/powerpoint/2010/main" val="3126060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i.org/10.5194/tc-19-2045-2025"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i="1" dirty="0"/>
              <a:t>Source</a:t>
            </a:r>
            <a:r>
              <a:rPr lang="en-US" sz="1200" dirty="0"/>
              <a:t>: </a:t>
            </a:r>
            <a:r>
              <a:rPr lang="en-US" sz="1200" dirty="0">
                <a:latin typeface="Avenir Book" panose="02000503020000020003" pitchFamily="2" charset="0"/>
              </a:rPr>
              <a:t>Lange et al. (2025) </a:t>
            </a:r>
            <a:r>
              <a:rPr lang="en-US" sz="1200" dirty="0">
                <a:latin typeface="Avenir Book" panose="02000503020000020003" pitchFamily="2" charset="0"/>
                <a:hlinkClick r:id="rId3"/>
              </a:rPr>
              <a:t>https://doi.org/10.5194/tc-19-2045-2025</a:t>
            </a:r>
            <a:endParaRPr lang="en-US" sz="1200" dirty="0"/>
          </a:p>
          <a:p>
            <a:pPr marL="228600" indent="-228600">
              <a:buAutoNum type="arabicPeriod"/>
            </a:pPr>
            <a:r>
              <a:rPr lang="en-US" dirty="0"/>
              <a:t>Studying these grounded ridges is relevant because they stabilize landfast ice + hinder local access to the ocean.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Ice stability depends on 3D structure of ridges.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ICESat-2 </a:t>
            </a:r>
            <a:r>
              <a:rPr lang="en-US" dirty="0">
                <a:sym typeface="Wingdings" pitchFamily="2" charset="2"/>
              </a:rPr>
              <a:t> Precise topography of deformed ice, used to identify pressure ridges and measure sail heights.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sym typeface="Wingdings" pitchFamily="2" charset="2"/>
              </a:rPr>
              <a:t>Coupling ICESat-2 data with </a:t>
            </a:r>
            <a:r>
              <a:rPr lang="en-US" sz="1200" dirty="0">
                <a:solidFill>
                  <a:schemeClr val="tx1">
                    <a:lumMod val="75000"/>
                    <a:lumOff val="25000"/>
                  </a:schemeClr>
                </a:solidFill>
                <a:latin typeface="Avenir Book" panose="02000503020000020003" pitchFamily="2" charset="0"/>
                <a:sym typeface="Wingdings" pitchFamily="2" charset="2"/>
              </a:rPr>
              <a:t>empirical relationships based on surveyed ridge geometries we estimate keel depths. Using knowledge of the seafloor bathymetry we can then predict grounded ridge locations.</a:t>
            </a:r>
            <a:endParaRPr lang="en-US" dirty="0">
              <a:sym typeface="Wingdings" pitchFamily="2" charset="2"/>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Kennedy Lange (undergraduate) along with her 3 coauthors developed this innovative study to estimate ridge keel depths and </a:t>
            </a:r>
            <a:r>
              <a:rPr lang="en-US" sz="1200" dirty="0">
                <a:solidFill>
                  <a:schemeClr val="tx1">
                    <a:lumMod val="75000"/>
                    <a:lumOff val="25000"/>
                  </a:schemeClr>
                </a:solidFill>
                <a:latin typeface="Avenir Book" panose="02000503020000020003" pitchFamily="2" charset="0"/>
              </a:rPr>
              <a:t>identify grounded ridges in landfast ice along the Alaskan coastline using </a:t>
            </a:r>
            <a:r>
              <a:rPr lang="en-US" sz="1200" b="0" dirty="0">
                <a:solidFill>
                  <a:schemeClr val="tx1">
                    <a:lumMod val="75000"/>
                    <a:lumOff val="25000"/>
                  </a:schemeClr>
                </a:solidFill>
                <a:latin typeface="Avenir Book" panose="02000503020000020003" pitchFamily="2" charset="0"/>
              </a:rPr>
              <a:t>ICESat-2 data </a:t>
            </a:r>
            <a:r>
              <a:rPr lang="en-US" sz="1200" dirty="0">
                <a:solidFill>
                  <a:schemeClr val="tx1">
                    <a:lumMod val="75000"/>
                    <a:lumOff val="25000"/>
                  </a:schemeClr>
                </a:solidFill>
                <a:latin typeface="Avenir Book" panose="02000503020000020003" pitchFamily="2" charset="0"/>
              </a:rPr>
              <a:t>from 1 Dec 2021 to 1 May 2022 (Map, top right).</a:t>
            </a: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solidFill>
                  <a:schemeClr val="tx1">
                    <a:lumMod val="75000"/>
                    <a:lumOff val="25000"/>
                  </a:schemeClr>
                </a:solidFill>
                <a:latin typeface="Avenir Book" panose="02000503020000020003" pitchFamily="2" charset="0"/>
              </a:rPr>
              <a:t>Ridge cross-section (bottom right) is derived from ICESat-2 and shows the prevalence of deformed ice and grounded ridges in the Chukchi Sea on 16 April 2022 at 71.19°N, 157.04°W</a:t>
            </a:r>
            <a:endParaRPr lang="en-US" sz="1400" b="1" dirty="0">
              <a:solidFill>
                <a:schemeClr val="tx1">
                  <a:lumMod val="75000"/>
                  <a:lumOff val="25000"/>
                </a:schemeClr>
              </a:solidFill>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solidFill>
                  <a:schemeClr val="tx1">
                    <a:lumMod val="75000"/>
                    <a:lumOff val="25000"/>
                  </a:schemeClr>
                </a:solidFill>
                <a:latin typeface="Arial" panose="020B0604020202020204" pitchFamily="34" charset="0"/>
                <a:cs typeface="Arial" panose="020B0604020202020204" pitchFamily="34" charset="0"/>
                <a:sym typeface="Wingdings" pitchFamily="2" charset="2"/>
              </a:rPr>
              <a:t>Our approach can be used to monitor grounded ridge formation and improve representation of landfast ice in sea ice models and forecasts.</a:t>
            </a:r>
          </a:p>
          <a:p>
            <a:pPr marL="342900" indent="-342900">
              <a:buFont typeface="Wingdings" pitchFamily="2" charset="2"/>
              <a:buChar char="Ø"/>
            </a:pPr>
            <a:r>
              <a:rPr lang="en-US" dirty="0">
                <a:solidFill>
                  <a:schemeClr val="tx1">
                    <a:lumMod val="75000"/>
                    <a:lumOff val="25000"/>
                  </a:schemeClr>
                </a:solidFill>
                <a:latin typeface="Avenir Book" panose="02000503020000020003" pitchFamily="2" charset="0"/>
              </a:rPr>
              <a:t>Landfast ice (attached to the shore) shields the Arctic coastline from storm erosion. It is used for local transportation of goods and services between villages and oil rigs, it provides safe access to the ocean for subsistence hunting and fishing, and it is an important marine mammal habitat.</a:t>
            </a:r>
            <a:endParaRPr lang="en-US" sz="900" dirty="0">
              <a:solidFill>
                <a:schemeClr val="tx1">
                  <a:lumMod val="75000"/>
                  <a:lumOff val="25000"/>
                </a:schemeClr>
              </a:solidFill>
              <a:latin typeface="Avenir Book" panose="02000503020000020003" pitchFamily="2" charset="0"/>
              <a:sym typeface="Wingdings" pitchFamily="2" charset="2"/>
            </a:endParaRPr>
          </a:p>
          <a:p>
            <a:pPr marL="342900" indent="-342900">
              <a:buFont typeface="Wingdings" pitchFamily="2" charset="2"/>
              <a:buChar char="Ø"/>
            </a:pPr>
            <a:r>
              <a:rPr lang="en-US" dirty="0">
                <a:solidFill>
                  <a:schemeClr val="tx1">
                    <a:lumMod val="75000"/>
                    <a:lumOff val="25000"/>
                  </a:schemeClr>
                </a:solidFill>
                <a:latin typeface="Avenir Book" panose="02000503020000020003" pitchFamily="2" charset="0"/>
              </a:rPr>
              <a:t>Grounded ridges have deep keels that anchor ice to the seafloor and thereby provide stability to the ice platform. But their sails </a:t>
            </a:r>
            <a:r>
              <a:rPr lang="en-US" dirty="0">
                <a:solidFill>
                  <a:schemeClr val="tx1">
                    <a:lumMod val="75000"/>
                    <a:lumOff val="25000"/>
                  </a:schemeClr>
                </a:solidFill>
                <a:latin typeface="Avenir Book" panose="02000503020000020003" pitchFamily="2" charset="0"/>
                <a:sym typeface="Wingdings" pitchFamily="2" charset="2"/>
              </a:rPr>
              <a:t>disrupt transport routes and can restrict ocean access. They are difficult to monitor since most ice is below the water surface.</a:t>
            </a:r>
            <a:endParaRPr lang="en-US" sz="900" dirty="0">
              <a:solidFill>
                <a:schemeClr val="tx1">
                  <a:lumMod val="75000"/>
                  <a:lumOff val="25000"/>
                </a:schemeClr>
              </a:solidFill>
              <a:latin typeface="Avenir Book" panose="02000503020000020003" pitchFamily="2" charset="0"/>
              <a:sym typeface="Wingdings" pitchFamily="2" charset="2"/>
            </a:endParaRPr>
          </a:p>
          <a:p>
            <a:pPr marL="342900" indent="-342900">
              <a:buFont typeface="Wingdings" pitchFamily="2" charset="2"/>
              <a:buChar char="Ø"/>
            </a:pPr>
            <a:r>
              <a:rPr lang="en-US" dirty="0">
                <a:solidFill>
                  <a:schemeClr val="tx1">
                    <a:lumMod val="75000"/>
                    <a:lumOff val="25000"/>
                  </a:schemeClr>
                </a:solidFill>
                <a:latin typeface="Avenir Book" panose="02000503020000020003" pitchFamily="2" charset="0"/>
                <a:sym typeface="Wingdings" pitchFamily="2" charset="2"/>
              </a:rPr>
              <a:t>We use high-precision ICESat-2 surface topography with empirical relationships from surveyed ridge geometries to estimate keel depths and predict grounded ridge locations.</a:t>
            </a:r>
          </a:p>
          <a:p>
            <a:pPr marL="342900" indent="-342900">
              <a:buFont typeface="Wingdings" pitchFamily="2" charset="2"/>
              <a:buChar char="Ø"/>
            </a:pPr>
            <a:r>
              <a:rPr lang="en-US" dirty="0">
                <a:solidFill>
                  <a:schemeClr val="tx1">
                    <a:lumMod val="75000"/>
                    <a:lumOff val="25000"/>
                  </a:schemeClr>
                </a:solidFill>
                <a:latin typeface="Avenir Book" panose="02000503020000020003" pitchFamily="2" charset="0"/>
                <a:sym typeface="Wingdings" pitchFamily="2" charset="2"/>
              </a:rPr>
              <a:t>Our approach can be used to monitor grounded ridge formation and improve representation of landfast ice in sea ice models and forecasts.</a:t>
            </a:r>
            <a:endParaRPr lang="en-US" dirty="0">
              <a:solidFill>
                <a:schemeClr val="tx1">
                  <a:lumMod val="75000"/>
                  <a:lumOff val="25000"/>
                </a:schemeClr>
              </a:solidFill>
              <a:latin typeface="Avenir Book" panose="02000503020000020003" pitchFamily="2"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dirty="0">
              <a:solidFill>
                <a:schemeClr val="tx1">
                  <a:lumMod val="75000"/>
                  <a:lumOff val="25000"/>
                </a:schemeClr>
              </a:solidFill>
              <a:latin typeface="Arial" panose="020B0604020202020204" pitchFamily="34" charset="0"/>
              <a:cs typeface="Arial" panose="020B0604020202020204" pitchFamily="34" charset="0"/>
            </a:endParaRP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CDD62A62-CF75-114E-BCC2-F765975C5AED}" type="slidenum">
              <a:rPr lang="en-US" smtClean="0"/>
              <a:t>1</a:t>
            </a:fld>
            <a:endParaRPr lang="en-US"/>
          </a:p>
        </p:txBody>
      </p:sp>
    </p:spTree>
    <p:extLst>
      <p:ext uri="{BB962C8B-B14F-4D97-AF65-F5344CB8AC3E}">
        <p14:creationId xmlns:p14="http://schemas.microsoft.com/office/powerpoint/2010/main" val="3408401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46AAF-D8C2-0B66-DF12-1AD59B9A2F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425529-7CD6-9732-EBB7-8FB5484714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634B43-82EB-DEAC-4E08-382886DBAABA}"/>
              </a:ext>
            </a:extLst>
          </p:cNvPr>
          <p:cNvSpPr>
            <a:spLocks noGrp="1"/>
          </p:cNvSpPr>
          <p:nvPr>
            <p:ph type="dt" sz="half" idx="10"/>
          </p:nvPr>
        </p:nvSpPr>
        <p:spPr/>
        <p:txBody>
          <a:bodyPr/>
          <a:lstStyle/>
          <a:p>
            <a:fld id="{0E1CF077-2E08-1848-A622-2C8151E7F001}" type="datetimeFigureOut">
              <a:rPr lang="en-US" smtClean="0"/>
              <a:t>6/20/25</a:t>
            </a:fld>
            <a:endParaRPr lang="en-US"/>
          </a:p>
        </p:txBody>
      </p:sp>
      <p:sp>
        <p:nvSpPr>
          <p:cNvPr id="5" name="Footer Placeholder 4">
            <a:extLst>
              <a:ext uri="{FF2B5EF4-FFF2-40B4-BE49-F238E27FC236}">
                <a16:creationId xmlns:a16="http://schemas.microsoft.com/office/drawing/2014/main" id="{DF7DCF73-CBFC-C982-7F94-B7AD68FF4D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D39F98-7D84-4EAB-7A8C-6499B8F1EA88}"/>
              </a:ext>
            </a:extLst>
          </p:cNvPr>
          <p:cNvSpPr>
            <a:spLocks noGrp="1"/>
          </p:cNvSpPr>
          <p:nvPr>
            <p:ph type="sldNum" sz="quarter" idx="12"/>
          </p:nvPr>
        </p:nvSpPr>
        <p:spPr/>
        <p:txBody>
          <a:bodyPr/>
          <a:lstStyle/>
          <a:p>
            <a:fld id="{A11374EB-DD05-EE44-8596-3DF439796E60}" type="slidenum">
              <a:rPr lang="en-US" smtClean="0"/>
              <a:t>‹#›</a:t>
            </a:fld>
            <a:endParaRPr lang="en-US"/>
          </a:p>
        </p:txBody>
      </p:sp>
    </p:spTree>
    <p:extLst>
      <p:ext uri="{BB962C8B-B14F-4D97-AF65-F5344CB8AC3E}">
        <p14:creationId xmlns:p14="http://schemas.microsoft.com/office/powerpoint/2010/main" val="3281414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EF9B1-F36A-07CA-272D-6DF2172C1E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619CBA-8373-7C6C-69BF-1B52289FBB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01B3A5-C022-E86D-9213-588B22E49ED8}"/>
              </a:ext>
            </a:extLst>
          </p:cNvPr>
          <p:cNvSpPr>
            <a:spLocks noGrp="1"/>
          </p:cNvSpPr>
          <p:nvPr>
            <p:ph type="dt" sz="half" idx="10"/>
          </p:nvPr>
        </p:nvSpPr>
        <p:spPr/>
        <p:txBody>
          <a:bodyPr/>
          <a:lstStyle/>
          <a:p>
            <a:fld id="{0E1CF077-2E08-1848-A622-2C8151E7F001}" type="datetimeFigureOut">
              <a:rPr lang="en-US" smtClean="0"/>
              <a:t>6/20/25</a:t>
            </a:fld>
            <a:endParaRPr lang="en-US"/>
          </a:p>
        </p:txBody>
      </p:sp>
      <p:sp>
        <p:nvSpPr>
          <p:cNvPr id="5" name="Footer Placeholder 4">
            <a:extLst>
              <a:ext uri="{FF2B5EF4-FFF2-40B4-BE49-F238E27FC236}">
                <a16:creationId xmlns:a16="http://schemas.microsoft.com/office/drawing/2014/main" id="{F397D5D7-DD3A-07D3-24E3-CEFE8111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0A79D9-33DF-991C-D593-116AFEFCE62B}"/>
              </a:ext>
            </a:extLst>
          </p:cNvPr>
          <p:cNvSpPr>
            <a:spLocks noGrp="1"/>
          </p:cNvSpPr>
          <p:nvPr>
            <p:ph type="sldNum" sz="quarter" idx="12"/>
          </p:nvPr>
        </p:nvSpPr>
        <p:spPr/>
        <p:txBody>
          <a:bodyPr/>
          <a:lstStyle/>
          <a:p>
            <a:fld id="{A11374EB-DD05-EE44-8596-3DF439796E60}" type="slidenum">
              <a:rPr lang="en-US" smtClean="0"/>
              <a:t>‹#›</a:t>
            </a:fld>
            <a:endParaRPr lang="en-US"/>
          </a:p>
        </p:txBody>
      </p:sp>
    </p:spTree>
    <p:extLst>
      <p:ext uri="{BB962C8B-B14F-4D97-AF65-F5344CB8AC3E}">
        <p14:creationId xmlns:p14="http://schemas.microsoft.com/office/powerpoint/2010/main" val="2943994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0EAC70-C025-3E0A-7EFB-CC130FD71C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32596E-5A6B-9F1E-3241-9C27847B6E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99DA0C-1116-C635-60B5-C369C1354B2A}"/>
              </a:ext>
            </a:extLst>
          </p:cNvPr>
          <p:cNvSpPr>
            <a:spLocks noGrp="1"/>
          </p:cNvSpPr>
          <p:nvPr>
            <p:ph type="dt" sz="half" idx="10"/>
          </p:nvPr>
        </p:nvSpPr>
        <p:spPr/>
        <p:txBody>
          <a:bodyPr/>
          <a:lstStyle/>
          <a:p>
            <a:fld id="{0E1CF077-2E08-1848-A622-2C8151E7F001}" type="datetimeFigureOut">
              <a:rPr lang="en-US" smtClean="0"/>
              <a:t>6/20/25</a:t>
            </a:fld>
            <a:endParaRPr lang="en-US"/>
          </a:p>
        </p:txBody>
      </p:sp>
      <p:sp>
        <p:nvSpPr>
          <p:cNvPr id="5" name="Footer Placeholder 4">
            <a:extLst>
              <a:ext uri="{FF2B5EF4-FFF2-40B4-BE49-F238E27FC236}">
                <a16:creationId xmlns:a16="http://schemas.microsoft.com/office/drawing/2014/main" id="{3A2CFFA3-FABB-14B2-FCB4-BE3EB1AC71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D31C00-4B9F-34E0-26AF-A2A492D4A725}"/>
              </a:ext>
            </a:extLst>
          </p:cNvPr>
          <p:cNvSpPr>
            <a:spLocks noGrp="1"/>
          </p:cNvSpPr>
          <p:nvPr>
            <p:ph type="sldNum" sz="quarter" idx="12"/>
          </p:nvPr>
        </p:nvSpPr>
        <p:spPr/>
        <p:txBody>
          <a:bodyPr/>
          <a:lstStyle/>
          <a:p>
            <a:fld id="{A11374EB-DD05-EE44-8596-3DF439796E60}" type="slidenum">
              <a:rPr lang="en-US" smtClean="0"/>
              <a:t>‹#›</a:t>
            </a:fld>
            <a:endParaRPr lang="en-US"/>
          </a:p>
        </p:txBody>
      </p:sp>
    </p:spTree>
    <p:extLst>
      <p:ext uri="{BB962C8B-B14F-4D97-AF65-F5344CB8AC3E}">
        <p14:creationId xmlns:p14="http://schemas.microsoft.com/office/powerpoint/2010/main" val="2004199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1A81E-3E48-B422-49B7-60444A6D0C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283182-A0DB-0816-F6E1-9DBEB0BF92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A248AB-DBCD-0E8F-42AF-597E846F995B}"/>
              </a:ext>
            </a:extLst>
          </p:cNvPr>
          <p:cNvSpPr>
            <a:spLocks noGrp="1"/>
          </p:cNvSpPr>
          <p:nvPr>
            <p:ph type="dt" sz="half" idx="10"/>
          </p:nvPr>
        </p:nvSpPr>
        <p:spPr/>
        <p:txBody>
          <a:bodyPr/>
          <a:lstStyle/>
          <a:p>
            <a:fld id="{0E1CF077-2E08-1848-A622-2C8151E7F001}" type="datetimeFigureOut">
              <a:rPr lang="en-US" smtClean="0"/>
              <a:t>6/20/25</a:t>
            </a:fld>
            <a:endParaRPr lang="en-US"/>
          </a:p>
        </p:txBody>
      </p:sp>
      <p:sp>
        <p:nvSpPr>
          <p:cNvPr id="5" name="Footer Placeholder 4">
            <a:extLst>
              <a:ext uri="{FF2B5EF4-FFF2-40B4-BE49-F238E27FC236}">
                <a16:creationId xmlns:a16="http://schemas.microsoft.com/office/drawing/2014/main" id="{049A4649-A229-2475-8B7A-33EDACEA1B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027597-6362-84D0-4B3A-1D73A203C696}"/>
              </a:ext>
            </a:extLst>
          </p:cNvPr>
          <p:cNvSpPr>
            <a:spLocks noGrp="1"/>
          </p:cNvSpPr>
          <p:nvPr>
            <p:ph type="sldNum" sz="quarter" idx="12"/>
          </p:nvPr>
        </p:nvSpPr>
        <p:spPr/>
        <p:txBody>
          <a:bodyPr/>
          <a:lstStyle/>
          <a:p>
            <a:fld id="{A11374EB-DD05-EE44-8596-3DF439796E60}" type="slidenum">
              <a:rPr lang="en-US" smtClean="0"/>
              <a:t>‹#›</a:t>
            </a:fld>
            <a:endParaRPr lang="en-US"/>
          </a:p>
        </p:txBody>
      </p:sp>
    </p:spTree>
    <p:extLst>
      <p:ext uri="{BB962C8B-B14F-4D97-AF65-F5344CB8AC3E}">
        <p14:creationId xmlns:p14="http://schemas.microsoft.com/office/powerpoint/2010/main" val="1981962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39B13-FF6C-5520-C676-B75FE5757F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D9939E-E775-8050-EC12-A693482C5B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F6B36E-B570-0F6B-65F8-732E2E3CDF92}"/>
              </a:ext>
            </a:extLst>
          </p:cNvPr>
          <p:cNvSpPr>
            <a:spLocks noGrp="1"/>
          </p:cNvSpPr>
          <p:nvPr>
            <p:ph type="dt" sz="half" idx="10"/>
          </p:nvPr>
        </p:nvSpPr>
        <p:spPr/>
        <p:txBody>
          <a:bodyPr/>
          <a:lstStyle/>
          <a:p>
            <a:fld id="{0E1CF077-2E08-1848-A622-2C8151E7F001}" type="datetimeFigureOut">
              <a:rPr lang="en-US" smtClean="0"/>
              <a:t>6/20/25</a:t>
            </a:fld>
            <a:endParaRPr lang="en-US"/>
          </a:p>
        </p:txBody>
      </p:sp>
      <p:sp>
        <p:nvSpPr>
          <p:cNvPr id="5" name="Footer Placeholder 4">
            <a:extLst>
              <a:ext uri="{FF2B5EF4-FFF2-40B4-BE49-F238E27FC236}">
                <a16:creationId xmlns:a16="http://schemas.microsoft.com/office/drawing/2014/main" id="{9689D49A-C929-C7C7-56AB-7A75372171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1C53C1-B555-A89B-02F4-C6D6A5D41758}"/>
              </a:ext>
            </a:extLst>
          </p:cNvPr>
          <p:cNvSpPr>
            <a:spLocks noGrp="1"/>
          </p:cNvSpPr>
          <p:nvPr>
            <p:ph type="sldNum" sz="quarter" idx="12"/>
          </p:nvPr>
        </p:nvSpPr>
        <p:spPr/>
        <p:txBody>
          <a:bodyPr/>
          <a:lstStyle/>
          <a:p>
            <a:fld id="{A11374EB-DD05-EE44-8596-3DF439796E60}" type="slidenum">
              <a:rPr lang="en-US" smtClean="0"/>
              <a:t>‹#›</a:t>
            </a:fld>
            <a:endParaRPr lang="en-US"/>
          </a:p>
        </p:txBody>
      </p:sp>
    </p:spTree>
    <p:extLst>
      <p:ext uri="{BB962C8B-B14F-4D97-AF65-F5344CB8AC3E}">
        <p14:creationId xmlns:p14="http://schemas.microsoft.com/office/powerpoint/2010/main" val="706670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13A55-D757-FE23-2CEB-89906E195B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3180EB-6F21-451A-8AAA-6209E56F1B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560078-489A-21F4-05EF-5E4AEDBE86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5250E6-D714-ADFF-BA53-64BC22D9E83C}"/>
              </a:ext>
            </a:extLst>
          </p:cNvPr>
          <p:cNvSpPr>
            <a:spLocks noGrp="1"/>
          </p:cNvSpPr>
          <p:nvPr>
            <p:ph type="dt" sz="half" idx="10"/>
          </p:nvPr>
        </p:nvSpPr>
        <p:spPr/>
        <p:txBody>
          <a:bodyPr/>
          <a:lstStyle/>
          <a:p>
            <a:fld id="{0E1CF077-2E08-1848-A622-2C8151E7F001}" type="datetimeFigureOut">
              <a:rPr lang="en-US" smtClean="0"/>
              <a:t>6/20/25</a:t>
            </a:fld>
            <a:endParaRPr lang="en-US"/>
          </a:p>
        </p:txBody>
      </p:sp>
      <p:sp>
        <p:nvSpPr>
          <p:cNvPr id="6" name="Footer Placeholder 5">
            <a:extLst>
              <a:ext uri="{FF2B5EF4-FFF2-40B4-BE49-F238E27FC236}">
                <a16:creationId xmlns:a16="http://schemas.microsoft.com/office/drawing/2014/main" id="{3423FC02-A81C-6700-5298-C09AC0F450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91BBAD-B62B-F146-062E-3D7D0DDF5F6D}"/>
              </a:ext>
            </a:extLst>
          </p:cNvPr>
          <p:cNvSpPr>
            <a:spLocks noGrp="1"/>
          </p:cNvSpPr>
          <p:nvPr>
            <p:ph type="sldNum" sz="quarter" idx="12"/>
          </p:nvPr>
        </p:nvSpPr>
        <p:spPr/>
        <p:txBody>
          <a:bodyPr/>
          <a:lstStyle/>
          <a:p>
            <a:fld id="{A11374EB-DD05-EE44-8596-3DF439796E60}" type="slidenum">
              <a:rPr lang="en-US" smtClean="0"/>
              <a:t>‹#›</a:t>
            </a:fld>
            <a:endParaRPr lang="en-US"/>
          </a:p>
        </p:txBody>
      </p:sp>
    </p:spTree>
    <p:extLst>
      <p:ext uri="{BB962C8B-B14F-4D97-AF65-F5344CB8AC3E}">
        <p14:creationId xmlns:p14="http://schemas.microsoft.com/office/powerpoint/2010/main" val="4005287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2E385-9F2F-56EA-B282-9DCDCC481C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8A0F73-D171-66AE-9E31-AD408A9A7D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4242C5-33E4-B76F-995F-7BDC13FAF7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1247BD-BA20-46C3-7249-2006F7799A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22FB82-1928-7705-26EF-06388CC366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6FB5D5-45A7-5B63-8E7F-E7C0DA86C238}"/>
              </a:ext>
            </a:extLst>
          </p:cNvPr>
          <p:cNvSpPr>
            <a:spLocks noGrp="1"/>
          </p:cNvSpPr>
          <p:nvPr>
            <p:ph type="dt" sz="half" idx="10"/>
          </p:nvPr>
        </p:nvSpPr>
        <p:spPr/>
        <p:txBody>
          <a:bodyPr/>
          <a:lstStyle/>
          <a:p>
            <a:fld id="{0E1CF077-2E08-1848-A622-2C8151E7F001}" type="datetimeFigureOut">
              <a:rPr lang="en-US" smtClean="0"/>
              <a:t>6/20/25</a:t>
            </a:fld>
            <a:endParaRPr lang="en-US"/>
          </a:p>
        </p:txBody>
      </p:sp>
      <p:sp>
        <p:nvSpPr>
          <p:cNvPr id="8" name="Footer Placeholder 7">
            <a:extLst>
              <a:ext uri="{FF2B5EF4-FFF2-40B4-BE49-F238E27FC236}">
                <a16:creationId xmlns:a16="http://schemas.microsoft.com/office/drawing/2014/main" id="{D578291C-A4C2-12A8-67C0-E92FDC5E21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660E3D-4B02-4A29-366B-610BDA1FADE8}"/>
              </a:ext>
            </a:extLst>
          </p:cNvPr>
          <p:cNvSpPr>
            <a:spLocks noGrp="1"/>
          </p:cNvSpPr>
          <p:nvPr>
            <p:ph type="sldNum" sz="quarter" idx="12"/>
          </p:nvPr>
        </p:nvSpPr>
        <p:spPr/>
        <p:txBody>
          <a:bodyPr/>
          <a:lstStyle/>
          <a:p>
            <a:fld id="{A11374EB-DD05-EE44-8596-3DF439796E60}" type="slidenum">
              <a:rPr lang="en-US" smtClean="0"/>
              <a:t>‹#›</a:t>
            </a:fld>
            <a:endParaRPr lang="en-US"/>
          </a:p>
        </p:txBody>
      </p:sp>
    </p:spTree>
    <p:extLst>
      <p:ext uri="{BB962C8B-B14F-4D97-AF65-F5344CB8AC3E}">
        <p14:creationId xmlns:p14="http://schemas.microsoft.com/office/powerpoint/2010/main" val="3814106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91735-2D9F-3DD8-3EDA-D6319535C2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831897-D7C3-DDA3-8947-33FC0ECB28E1}"/>
              </a:ext>
            </a:extLst>
          </p:cNvPr>
          <p:cNvSpPr>
            <a:spLocks noGrp="1"/>
          </p:cNvSpPr>
          <p:nvPr>
            <p:ph type="dt" sz="half" idx="10"/>
          </p:nvPr>
        </p:nvSpPr>
        <p:spPr/>
        <p:txBody>
          <a:bodyPr/>
          <a:lstStyle/>
          <a:p>
            <a:fld id="{0E1CF077-2E08-1848-A622-2C8151E7F001}" type="datetimeFigureOut">
              <a:rPr lang="en-US" smtClean="0"/>
              <a:t>6/20/25</a:t>
            </a:fld>
            <a:endParaRPr lang="en-US"/>
          </a:p>
        </p:txBody>
      </p:sp>
      <p:sp>
        <p:nvSpPr>
          <p:cNvPr id="4" name="Footer Placeholder 3">
            <a:extLst>
              <a:ext uri="{FF2B5EF4-FFF2-40B4-BE49-F238E27FC236}">
                <a16:creationId xmlns:a16="http://schemas.microsoft.com/office/drawing/2014/main" id="{9AC9EF13-5007-C72B-5AA1-78E1E50A5A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C64C60-9B3C-36C5-4360-20BBC2595547}"/>
              </a:ext>
            </a:extLst>
          </p:cNvPr>
          <p:cNvSpPr>
            <a:spLocks noGrp="1"/>
          </p:cNvSpPr>
          <p:nvPr>
            <p:ph type="sldNum" sz="quarter" idx="12"/>
          </p:nvPr>
        </p:nvSpPr>
        <p:spPr/>
        <p:txBody>
          <a:bodyPr/>
          <a:lstStyle/>
          <a:p>
            <a:fld id="{A11374EB-DD05-EE44-8596-3DF439796E60}" type="slidenum">
              <a:rPr lang="en-US" smtClean="0"/>
              <a:t>‹#›</a:t>
            </a:fld>
            <a:endParaRPr lang="en-US"/>
          </a:p>
        </p:txBody>
      </p:sp>
    </p:spTree>
    <p:extLst>
      <p:ext uri="{BB962C8B-B14F-4D97-AF65-F5344CB8AC3E}">
        <p14:creationId xmlns:p14="http://schemas.microsoft.com/office/powerpoint/2010/main" val="353624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348717-D743-FD98-0A1B-0264A9F200CA}"/>
              </a:ext>
            </a:extLst>
          </p:cNvPr>
          <p:cNvSpPr>
            <a:spLocks noGrp="1"/>
          </p:cNvSpPr>
          <p:nvPr>
            <p:ph type="dt" sz="half" idx="10"/>
          </p:nvPr>
        </p:nvSpPr>
        <p:spPr/>
        <p:txBody>
          <a:bodyPr/>
          <a:lstStyle/>
          <a:p>
            <a:fld id="{0E1CF077-2E08-1848-A622-2C8151E7F001}" type="datetimeFigureOut">
              <a:rPr lang="en-US" smtClean="0"/>
              <a:t>6/20/25</a:t>
            </a:fld>
            <a:endParaRPr lang="en-US"/>
          </a:p>
        </p:txBody>
      </p:sp>
      <p:sp>
        <p:nvSpPr>
          <p:cNvPr id="3" name="Footer Placeholder 2">
            <a:extLst>
              <a:ext uri="{FF2B5EF4-FFF2-40B4-BE49-F238E27FC236}">
                <a16:creationId xmlns:a16="http://schemas.microsoft.com/office/drawing/2014/main" id="{9A8FB717-82AB-C287-6884-6A501A0540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967AE0-A7CE-7288-0452-164733BF4B39}"/>
              </a:ext>
            </a:extLst>
          </p:cNvPr>
          <p:cNvSpPr>
            <a:spLocks noGrp="1"/>
          </p:cNvSpPr>
          <p:nvPr>
            <p:ph type="sldNum" sz="quarter" idx="12"/>
          </p:nvPr>
        </p:nvSpPr>
        <p:spPr/>
        <p:txBody>
          <a:bodyPr/>
          <a:lstStyle/>
          <a:p>
            <a:fld id="{A11374EB-DD05-EE44-8596-3DF439796E60}" type="slidenum">
              <a:rPr lang="en-US" smtClean="0"/>
              <a:t>‹#›</a:t>
            </a:fld>
            <a:endParaRPr lang="en-US"/>
          </a:p>
        </p:txBody>
      </p:sp>
    </p:spTree>
    <p:extLst>
      <p:ext uri="{BB962C8B-B14F-4D97-AF65-F5344CB8AC3E}">
        <p14:creationId xmlns:p14="http://schemas.microsoft.com/office/powerpoint/2010/main" val="1605365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7533-9ED8-3A35-856D-62DA5D7800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86525D-5AEB-F1E6-3F56-3FC0B8A064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FEFF1E-0995-10FE-7CA3-8AA8DA97B5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1ECD02-7DC9-8C79-C958-342833AFDEE4}"/>
              </a:ext>
            </a:extLst>
          </p:cNvPr>
          <p:cNvSpPr>
            <a:spLocks noGrp="1"/>
          </p:cNvSpPr>
          <p:nvPr>
            <p:ph type="dt" sz="half" idx="10"/>
          </p:nvPr>
        </p:nvSpPr>
        <p:spPr/>
        <p:txBody>
          <a:bodyPr/>
          <a:lstStyle/>
          <a:p>
            <a:fld id="{0E1CF077-2E08-1848-A622-2C8151E7F001}" type="datetimeFigureOut">
              <a:rPr lang="en-US" smtClean="0"/>
              <a:t>6/20/25</a:t>
            </a:fld>
            <a:endParaRPr lang="en-US"/>
          </a:p>
        </p:txBody>
      </p:sp>
      <p:sp>
        <p:nvSpPr>
          <p:cNvPr id="6" name="Footer Placeholder 5">
            <a:extLst>
              <a:ext uri="{FF2B5EF4-FFF2-40B4-BE49-F238E27FC236}">
                <a16:creationId xmlns:a16="http://schemas.microsoft.com/office/drawing/2014/main" id="{89F6E074-BBA7-E41A-657E-27997497E9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DFAA31-C4A8-DC50-A3C6-1D806A6E665F}"/>
              </a:ext>
            </a:extLst>
          </p:cNvPr>
          <p:cNvSpPr>
            <a:spLocks noGrp="1"/>
          </p:cNvSpPr>
          <p:nvPr>
            <p:ph type="sldNum" sz="quarter" idx="12"/>
          </p:nvPr>
        </p:nvSpPr>
        <p:spPr/>
        <p:txBody>
          <a:bodyPr/>
          <a:lstStyle/>
          <a:p>
            <a:fld id="{A11374EB-DD05-EE44-8596-3DF439796E60}" type="slidenum">
              <a:rPr lang="en-US" smtClean="0"/>
              <a:t>‹#›</a:t>
            </a:fld>
            <a:endParaRPr lang="en-US"/>
          </a:p>
        </p:txBody>
      </p:sp>
    </p:spTree>
    <p:extLst>
      <p:ext uri="{BB962C8B-B14F-4D97-AF65-F5344CB8AC3E}">
        <p14:creationId xmlns:p14="http://schemas.microsoft.com/office/powerpoint/2010/main" val="3099610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D32DE-2E07-EFBC-28D7-3657A4A0A4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287F39-CCB2-D6DE-48F4-7FC460835B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3522FD-29D3-BD3A-4C2A-9347797395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971A74-E06C-F46A-FCCF-389AC7ECC3FE}"/>
              </a:ext>
            </a:extLst>
          </p:cNvPr>
          <p:cNvSpPr>
            <a:spLocks noGrp="1"/>
          </p:cNvSpPr>
          <p:nvPr>
            <p:ph type="dt" sz="half" idx="10"/>
          </p:nvPr>
        </p:nvSpPr>
        <p:spPr/>
        <p:txBody>
          <a:bodyPr/>
          <a:lstStyle/>
          <a:p>
            <a:fld id="{0E1CF077-2E08-1848-A622-2C8151E7F001}" type="datetimeFigureOut">
              <a:rPr lang="en-US" smtClean="0"/>
              <a:t>6/20/25</a:t>
            </a:fld>
            <a:endParaRPr lang="en-US"/>
          </a:p>
        </p:txBody>
      </p:sp>
      <p:sp>
        <p:nvSpPr>
          <p:cNvPr id="6" name="Footer Placeholder 5">
            <a:extLst>
              <a:ext uri="{FF2B5EF4-FFF2-40B4-BE49-F238E27FC236}">
                <a16:creationId xmlns:a16="http://schemas.microsoft.com/office/drawing/2014/main" id="{8816FFD0-8DE5-3D89-8B7D-A76F83D1BA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D66F93-7F0A-1554-C3B5-B4F4F43339F8}"/>
              </a:ext>
            </a:extLst>
          </p:cNvPr>
          <p:cNvSpPr>
            <a:spLocks noGrp="1"/>
          </p:cNvSpPr>
          <p:nvPr>
            <p:ph type="sldNum" sz="quarter" idx="12"/>
          </p:nvPr>
        </p:nvSpPr>
        <p:spPr/>
        <p:txBody>
          <a:bodyPr/>
          <a:lstStyle/>
          <a:p>
            <a:fld id="{A11374EB-DD05-EE44-8596-3DF439796E60}" type="slidenum">
              <a:rPr lang="en-US" smtClean="0"/>
              <a:t>‹#›</a:t>
            </a:fld>
            <a:endParaRPr lang="en-US"/>
          </a:p>
        </p:txBody>
      </p:sp>
    </p:spTree>
    <p:extLst>
      <p:ext uri="{BB962C8B-B14F-4D97-AF65-F5344CB8AC3E}">
        <p14:creationId xmlns:p14="http://schemas.microsoft.com/office/powerpoint/2010/main" val="1223902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A6C885-CD6E-1445-2BA7-C6CBFB0BF1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4BF0B9-C571-5356-3FBD-882A263C73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951F50-6660-02B8-43C2-1E1C7A3111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E1CF077-2E08-1848-A622-2C8151E7F001}" type="datetimeFigureOut">
              <a:rPr lang="en-US" smtClean="0"/>
              <a:t>6/20/25</a:t>
            </a:fld>
            <a:endParaRPr lang="en-US"/>
          </a:p>
        </p:txBody>
      </p:sp>
      <p:sp>
        <p:nvSpPr>
          <p:cNvPr id="5" name="Footer Placeholder 4">
            <a:extLst>
              <a:ext uri="{FF2B5EF4-FFF2-40B4-BE49-F238E27FC236}">
                <a16:creationId xmlns:a16="http://schemas.microsoft.com/office/drawing/2014/main" id="{E66184F6-4F4D-B55C-9B38-ECAC113C2C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44C46F9-F636-7B0D-19A7-3EC127E47B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1374EB-DD05-EE44-8596-3DF439796E60}" type="slidenum">
              <a:rPr lang="en-US" smtClean="0"/>
              <a:t>‹#›</a:t>
            </a:fld>
            <a:endParaRPr lang="en-US"/>
          </a:p>
        </p:txBody>
      </p:sp>
    </p:spTree>
    <p:extLst>
      <p:ext uri="{BB962C8B-B14F-4D97-AF65-F5344CB8AC3E}">
        <p14:creationId xmlns:p14="http://schemas.microsoft.com/office/powerpoint/2010/main" val="2425402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DBA152C8-4E18-CB6F-75DC-F57845C4DFE0}"/>
              </a:ext>
            </a:extLst>
          </p:cNvPr>
          <p:cNvGrpSpPr/>
          <p:nvPr/>
        </p:nvGrpSpPr>
        <p:grpSpPr>
          <a:xfrm>
            <a:off x="6096000" y="824323"/>
            <a:ext cx="5490300" cy="1842604"/>
            <a:chOff x="6775026" y="1009576"/>
            <a:chExt cx="5029200" cy="1626116"/>
          </a:xfrm>
        </p:grpSpPr>
        <p:pic>
          <p:nvPicPr>
            <p:cNvPr id="6" name="Picture 5">
              <a:extLst>
                <a:ext uri="{FF2B5EF4-FFF2-40B4-BE49-F238E27FC236}">
                  <a16:creationId xmlns:a16="http://schemas.microsoft.com/office/drawing/2014/main" id="{45BB6C17-65CF-9D09-47AF-C190A77442F5}"/>
                </a:ext>
              </a:extLst>
            </p:cNvPr>
            <p:cNvPicPr>
              <a:picLocks noChangeAspect="1"/>
            </p:cNvPicPr>
            <p:nvPr/>
          </p:nvPicPr>
          <p:blipFill>
            <a:blip r:embed="rId3"/>
            <a:srcRect l="5024" b="51072"/>
            <a:stretch/>
          </p:blipFill>
          <p:spPr>
            <a:xfrm>
              <a:off x="6775026" y="1009576"/>
              <a:ext cx="5029200" cy="1576137"/>
            </a:xfrm>
            <a:prstGeom prst="rect">
              <a:avLst/>
            </a:prstGeom>
            <a:ln w="19050">
              <a:noFill/>
            </a:ln>
          </p:spPr>
        </p:pic>
        <p:sp>
          <p:nvSpPr>
            <p:cNvPr id="43" name="Rectangle 42">
              <a:extLst>
                <a:ext uri="{FF2B5EF4-FFF2-40B4-BE49-F238E27FC236}">
                  <a16:creationId xmlns:a16="http://schemas.microsoft.com/office/drawing/2014/main" id="{D8492FE2-57B3-30BB-7F55-A835E9808B60}"/>
                </a:ext>
              </a:extLst>
            </p:cNvPr>
            <p:cNvSpPr/>
            <p:nvPr/>
          </p:nvSpPr>
          <p:spPr>
            <a:xfrm>
              <a:off x="9906792" y="1077788"/>
              <a:ext cx="1839368" cy="5335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E34325E-A027-9A05-FA4C-0CC28DAB1C9C}"/>
                </a:ext>
              </a:extLst>
            </p:cNvPr>
            <p:cNvSpPr txBox="1"/>
            <p:nvPr/>
          </p:nvSpPr>
          <p:spPr>
            <a:xfrm>
              <a:off x="7549478" y="2108534"/>
              <a:ext cx="765700" cy="333115"/>
            </a:xfrm>
            <a:prstGeom prst="rect">
              <a:avLst/>
            </a:prstGeom>
            <a:noFill/>
          </p:spPr>
          <p:txBody>
            <a:bodyPr wrap="none" rtlCol="0">
              <a:spAutoFit/>
            </a:bodyPr>
            <a:lstStyle/>
            <a:p>
              <a:r>
                <a:rPr lang="en-US" dirty="0">
                  <a:effectLst>
                    <a:glow rad="101600">
                      <a:schemeClr val="bg1">
                        <a:lumMod val="95000"/>
                      </a:schemeClr>
                    </a:glow>
                  </a:effectLst>
                </a:rPr>
                <a:t>Alaska</a:t>
              </a:r>
            </a:p>
          </p:txBody>
        </p:sp>
        <p:sp>
          <p:nvSpPr>
            <p:cNvPr id="15" name="TextBox 14">
              <a:extLst>
                <a:ext uri="{FF2B5EF4-FFF2-40B4-BE49-F238E27FC236}">
                  <a16:creationId xmlns:a16="http://schemas.microsoft.com/office/drawing/2014/main" id="{E28E510E-E239-696E-74CF-5F41CD4C87C8}"/>
                </a:ext>
              </a:extLst>
            </p:cNvPr>
            <p:cNvSpPr txBox="1"/>
            <p:nvPr/>
          </p:nvSpPr>
          <p:spPr>
            <a:xfrm>
              <a:off x="8286145" y="1545208"/>
              <a:ext cx="924392" cy="249836"/>
            </a:xfrm>
            <a:prstGeom prst="rect">
              <a:avLst/>
            </a:prstGeom>
            <a:noFill/>
          </p:spPr>
          <p:txBody>
            <a:bodyPr wrap="none" rtlCol="0">
              <a:spAutoFit/>
            </a:bodyPr>
            <a:lstStyle/>
            <a:p>
              <a:r>
                <a:rPr lang="en-US" sz="1200" dirty="0">
                  <a:effectLst>
                    <a:glow rad="88900">
                      <a:schemeClr val="bg1">
                        <a:lumMod val="95000"/>
                      </a:schemeClr>
                    </a:glow>
                  </a:effectLst>
                </a:rPr>
                <a:t>Point Barrow</a:t>
              </a:r>
            </a:p>
          </p:txBody>
        </p:sp>
        <p:sp>
          <p:nvSpPr>
            <p:cNvPr id="16" name="Diamond 15">
              <a:extLst>
                <a:ext uri="{FF2B5EF4-FFF2-40B4-BE49-F238E27FC236}">
                  <a16:creationId xmlns:a16="http://schemas.microsoft.com/office/drawing/2014/main" id="{0E709A5D-2A84-C305-97B9-9E50331E282F}"/>
                </a:ext>
              </a:extLst>
            </p:cNvPr>
            <p:cNvSpPr/>
            <p:nvPr/>
          </p:nvSpPr>
          <p:spPr>
            <a:xfrm>
              <a:off x="8474842" y="1149054"/>
              <a:ext cx="110551" cy="110551"/>
            </a:xfrm>
            <a:prstGeom prst="diamond">
              <a:avLst/>
            </a:prstGeom>
            <a:solidFill>
              <a:schemeClr val="tx1"/>
            </a:solidFill>
            <a:ln>
              <a:solidFill>
                <a:srgbClr val="FFD7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83710968-D544-50B2-59F4-1532383D63FA}"/>
                </a:ext>
              </a:extLst>
            </p:cNvPr>
            <p:cNvPicPr>
              <a:picLocks noChangeAspect="1"/>
            </p:cNvPicPr>
            <p:nvPr/>
          </p:nvPicPr>
          <p:blipFill>
            <a:blip r:embed="rId3"/>
            <a:srcRect l="65449" t="4144" r="3830" b="82638"/>
            <a:stretch/>
          </p:blipFill>
          <p:spPr>
            <a:xfrm>
              <a:off x="8344633" y="1997070"/>
              <a:ext cx="2164087" cy="566466"/>
            </a:xfrm>
            <a:prstGeom prst="rect">
              <a:avLst/>
            </a:prstGeom>
            <a:ln w="19050">
              <a:noFill/>
            </a:ln>
          </p:spPr>
        </p:pic>
        <p:sp>
          <p:nvSpPr>
            <p:cNvPr id="29" name="TextBox 28">
              <a:extLst>
                <a:ext uri="{FF2B5EF4-FFF2-40B4-BE49-F238E27FC236}">
                  <a16:creationId xmlns:a16="http://schemas.microsoft.com/office/drawing/2014/main" id="{75516667-E024-1E4B-1FD1-C6A3920F17C5}"/>
                </a:ext>
              </a:extLst>
            </p:cNvPr>
            <p:cNvSpPr txBox="1"/>
            <p:nvPr/>
          </p:nvSpPr>
          <p:spPr>
            <a:xfrm>
              <a:off x="9487398" y="2374082"/>
              <a:ext cx="1075936" cy="261610"/>
            </a:xfrm>
            <a:prstGeom prst="rect">
              <a:avLst/>
            </a:prstGeom>
            <a:noFill/>
          </p:spPr>
          <p:txBody>
            <a:bodyPr wrap="none" rtlCol="0">
              <a:spAutoFit/>
            </a:bodyPr>
            <a:lstStyle/>
            <a:p>
              <a:r>
                <a:rPr lang="en-US" sz="1100" dirty="0">
                  <a:latin typeface="Helvetica" pitchFamily="2" charset="0"/>
                  <a:cs typeface="Arial Narrow" panose="020B0604020202020204" pitchFamily="34" charset="0"/>
                </a:rPr>
                <a:t>from ICESat-2</a:t>
              </a:r>
            </a:p>
          </p:txBody>
        </p:sp>
        <p:cxnSp>
          <p:nvCxnSpPr>
            <p:cNvPr id="33" name="Straight Arrow Connector 32">
              <a:extLst>
                <a:ext uri="{FF2B5EF4-FFF2-40B4-BE49-F238E27FC236}">
                  <a16:creationId xmlns:a16="http://schemas.microsoft.com/office/drawing/2014/main" id="{1AB32249-6E7A-2579-42E7-F6E7375BC974}"/>
                </a:ext>
              </a:extLst>
            </p:cNvPr>
            <p:cNvCxnSpPr>
              <a:cxnSpLocks/>
            </p:cNvCxnSpPr>
            <p:nvPr/>
          </p:nvCxnSpPr>
          <p:spPr>
            <a:xfrm flipH="1" flipV="1">
              <a:off x="8555750" y="1298347"/>
              <a:ext cx="49253" cy="26087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1" name="TextBox 40">
              <a:extLst>
                <a:ext uri="{FF2B5EF4-FFF2-40B4-BE49-F238E27FC236}">
                  <a16:creationId xmlns:a16="http://schemas.microsoft.com/office/drawing/2014/main" id="{DE095848-B67C-B4F5-D717-94EFA5707105}"/>
                </a:ext>
              </a:extLst>
            </p:cNvPr>
            <p:cNvSpPr txBox="1"/>
            <p:nvPr/>
          </p:nvSpPr>
          <p:spPr>
            <a:xfrm>
              <a:off x="9713052" y="1112665"/>
              <a:ext cx="1066660" cy="277596"/>
            </a:xfrm>
            <a:prstGeom prst="rect">
              <a:avLst/>
            </a:prstGeom>
            <a:noFill/>
          </p:spPr>
          <p:txBody>
            <a:bodyPr wrap="none" rtlCol="0">
              <a:spAutoFit/>
            </a:bodyPr>
            <a:lstStyle/>
            <a:p>
              <a:r>
                <a:rPr lang="en-US" sz="1400" dirty="0">
                  <a:effectLst>
                    <a:glow rad="101600">
                      <a:schemeClr val="bg1">
                        <a:lumMod val="95000"/>
                      </a:schemeClr>
                    </a:glow>
                  </a:effectLst>
                </a:rPr>
                <a:t>Beaufort Sea</a:t>
              </a:r>
            </a:p>
          </p:txBody>
        </p:sp>
        <p:sp>
          <p:nvSpPr>
            <p:cNvPr id="42" name="TextBox 41">
              <a:extLst>
                <a:ext uri="{FF2B5EF4-FFF2-40B4-BE49-F238E27FC236}">
                  <a16:creationId xmlns:a16="http://schemas.microsoft.com/office/drawing/2014/main" id="{F4FBFEFD-0DBB-AB1B-B2F5-08E6FF78B4F0}"/>
                </a:ext>
              </a:extLst>
            </p:cNvPr>
            <p:cNvSpPr txBox="1"/>
            <p:nvPr/>
          </p:nvSpPr>
          <p:spPr>
            <a:xfrm>
              <a:off x="6886256" y="1051898"/>
              <a:ext cx="1046072" cy="277596"/>
            </a:xfrm>
            <a:prstGeom prst="rect">
              <a:avLst/>
            </a:prstGeom>
            <a:noFill/>
          </p:spPr>
          <p:txBody>
            <a:bodyPr wrap="none" rtlCol="0">
              <a:spAutoFit/>
            </a:bodyPr>
            <a:lstStyle/>
            <a:p>
              <a:r>
                <a:rPr lang="en-US" sz="1400" dirty="0">
                  <a:effectLst>
                    <a:glow rad="101600">
                      <a:schemeClr val="bg1">
                        <a:lumMod val="95000"/>
                      </a:schemeClr>
                    </a:glow>
                  </a:effectLst>
                </a:rPr>
                <a:t>Chukchi Sea</a:t>
              </a:r>
            </a:p>
          </p:txBody>
        </p:sp>
      </p:grpSp>
      <p:sp>
        <p:nvSpPr>
          <p:cNvPr id="11" name="TextBox 10">
            <a:extLst>
              <a:ext uri="{FF2B5EF4-FFF2-40B4-BE49-F238E27FC236}">
                <a16:creationId xmlns:a16="http://schemas.microsoft.com/office/drawing/2014/main" id="{8D56AE2E-25E3-706D-6AC0-36C0089E1D82}"/>
              </a:ext>
            </a:extLst>
          </p:cNvPr>
          <p:cNvSpPr txBox="1"/>
          <p:nvPr/>
        </p:nvSpPr>
        <p:spPr>
          <a:xfrm>
            <a:off x="53859" y="896352"/>
            <a:ext cx="5741916" cy="5816977"/>
          </a:xfrm>
          <a:prstGeom prst="rect">
            <a:avLst/>
          </a:prstGeom>
          <a:noFill/>
        </p:spPr>
        <p:txBody>
          <a:bodyPr wrap="square" rtlCol="0">
            <a:spAutoFit/>
          </a:bodyPr>
          <a:lstStyle/>
          <a:p>
            <a:pPr marL="342900" indent="-342900">
              <a:buFont typeface="Wingdings"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Landfast ice (ice that is attached to the shore) is used for transportation of goods and services between villages, oil rigs, and provides ocean access.</a:t>
            </a:r>
          </a:p>
          <a:p>
            <a:pPr marL="342900" indent="-342900">
              <a:buFont typeface="Wingdings" pitchFamily="2" charset="2"/>
              <a:buChar char="Ø"/>
            </a:pPr>
            <a:endParaRPr lang="en-US" sz="1200" dirty="0">
              <a:solidFill>
                <a:schemeClr val="tx1">
                  <a:lumMod val="75000"/>
                  <a:lumOff val="25000"/>
                </a:schemeClr>
              </a:solidFill>
              <a:latin typeface="Arial" panose="020B0604020202020204" pitchFamily="34" charset="0"/>
              <a:cs typeface="Arial" panose="020B0604020202020204" pitchFamily="34" charset="0"/>
              <a:sym typeface="Wingdings" pitchFamily="2" charset="2"/>
            </a:endParaRPr>
          </a:p>
          <a:p>
            <a:pPr marL="342900" indent="-342900">
              <a:buFont typeface="Wingdings"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Grounded ridges anchor ice, providing a stable platform. The protruding portion </a:t>
            </a:r>
            <a:r>
              <a:rPr lang="en-US" sz="2400" dirty="0">
                <a:solidFill>
                  <a:schemeClr val="tx1">
                    <a:lumMod val="75000"/>
                    <a:lumOff val="25000"/>
                  </a:schemeClr>
                </a:solidFill>
                <a:latin typeface="Arial" panose="020B0604020202020204" pitchFamily="34" charset="0"/>
                <a:cs typeface="Arial" panose="020B0604020202020204" pitchFamily="34" charset="0"/>
                <a:sym typeface="Wingdings" pitchFamily="2" charset="2"/>
              </a:rPr>
              <a:t>disrupts transport routes and restricts ocean access. </a:t>
            </a:r>
          </a:p>
          <a:p>
            <a:endParaRPr lang="en-US" sz="1200" dirty="0">
              <a:solidFill>
                <a:schemeClr val="tx1">
                  <a:lumMod val="75000"/>
                  <a:lumOff val="25000"/>
                </a:schemeClr>
              </a:solidFill>
              <a:latin typeface="Arial" panose="020B0604020202020204" pitchFamily="34" charset="0"/>
              <a:cs typeface="Arial" panose="020B0604020202020204" pitchFamily="34" charset="0"/>
              <a:sym typeface="Wingdings" pitchFamily="2" charset="2"/>
            </a:endParaRPr>
          </a:p>
          <a:p>
            <a:pPr marL="342900" indent="-342900">
              <a:buFont typeface="Wingdings"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sym typeface="Wingdings" pitchFamily="2" charset="2"/>
              </a:rPr>
              <a:t>Surface topography observations from ICESat-2 are used to predict grounded ridge locations. </a:t>
            </a:r>
          </a:p>
          <a:p>
            <a:pPr marL="342900" indent="-342900">
              <a:buFont typeface="Wingdings" pitchFamily="2" charset="2"/>
              <a:buChar char="Ø"/>
            </a:pPr>
            <a:endParaRPr lang="en-US" sz="1200" dirty="0">
              <a:solidFill>
                <a:schemeClr val="tx1">
                  <a:lumMod val="75000"/>
                  <a:lumOff val="25000"/>
                </a:schemeClr>
              </a:solidFill>
              <a:latin typeface="Arial" panose="020B0604020202020204" pitchFamily="34" charset="0"/>
              <a:cs typeface="Arial" panose="020B0604020202020204" pitchFamily="34" charset="0"/>
              <a:sym typeface="Wingdings" pitchFamily="2" charset="2"/>
            </a:endParaRPr>
          </a:p>
          <a:p>
            <a:pPr marL="342900" indent="-342900">
              <a:buFont typeface="Wingdings"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sym typeface="Wingdings" pitchFamily="2" charset="2"/>
              </a:rPr>
              <a:t>Improved safety and economic prosperity for those living and working in the polar coastal regions. </a:t>
            </a:r>
          </a:p>
        </p:txBody>
      </p:sp>
      <p:sp>
        <p:nvSpPr>
          <p:cNvPr id="24" name="TextBox 23">
            <a:extLst>
              <a:ext uri="{FF2B5EF4-FFF2-40B4-BE49-F238E27FC236}">
                <a16:creationId xmlns:a16="http://schemas.microsoft.com/office/drawing/2014/main" id="{8A7EC522-8CEE-5F0E-EC03-DAC607A5CBEC}"/>
              </a:ext>
            </a:extLst>
          </p:cNvPr>
          <p:cNvSpPr txBox="1"/>
          <p:nvPr/>
        </p:nvSpPr>
        <p:spPr>
          <a:xfrm>
            <a:off x="83268" y="82453"/>
            <a:ext cx="6993924" cy="477054"/>
          </a:xfrm>
          <a:prstGeom prst="rect">
            <a:avLst/>
          </a:prstGeom>
          <a:noFill/>
        </p:spPr>
        <p:txBody>
          <a:bodyPr wrap="square" rtlCol="0">
            <a:spAutoFit/>
          </a:bodyPr>
          <a:lstStyle/>
          <a:p>
            <a:r>
              <a:rPr lang="en-US" sz="2500" b="1" dirty="0">
                <a:latin typeface="Arial" panose="020B0604020202020204" pitchFamily="34" charset="0"/>
                <a:cs typeface="Arial" panose="020B0604020202020204" pitchFamily="34" charset="0"/>
              </a:rPr>
              <a:t>Mapping Grounded Ridges in Coastal Alaska</a:t>
            </a:r>
          </a:p>
        </p:txBody>
      </p:sp>
      <p:pic>
        <p:nvPicPr>
          <p:cNvPr id="3" name="Picture 2">
            <a:extLst>
              <a:ext uri="{FF2B5EF4-FFF2-40B4-BE49-F238E27FC236}">
                <a16:creationId xmlns:a16="http://schemas.microsoft.com/office/drawing/2014/main" id="{C68E8575-F3B3-138E-B7E9-F617C8219200}"/>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9980004" y="111035"/>
            <a:ext cx="629797" cy="457200"/>
          </a:xfrm>
          <a:prstGeom prst="rect">
            <a:avLst/>
          </a:prstGeom>
        </p:spPr>
      </p:pic>
      <p:pic>
        <p:nvPicPr>
          <p:cNvPr id="4" name="Picture 3">
            <a:extLst>
              <a:ext uri="{FF2B5EF4-FFF2-40B4-BE49-F238E27FC236}">
                <a16:creationId xmlns:a16="http://schemas.microsoft.com/office/drawing/2014/main" id="{2B811DDE-AD89-690B-6CB5-0B70F463223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0662161" y="85633"/>
            <a:ext cx="1391351" cy="488566"/>
          </a:xfrm>
          <a:prstGeom prst="rect">
            <a:avLst/>
          </a:prstGeom>
        </p:spPr>
      </p:pic>
      <p:pic>
        <p:nvPicPr>
          <p:cNvPr id="5" name="Picture 4">
            <a:extLst>
              <a:ext uri="{FF2B5EF4-FFF2-40B4-BE49-F238E27FC236}">
                <a16:creationId xmlns:a16="http://schemas.microsoft.com/office/drawing/2014/main" id="{7020DBD7-CFB9-ABD2-3F39-562A4D0FA318}"/>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9442024" y="91062"/>
            <a:ext cx="457200" cy="457200"/>
          </a:xfrm>
          <a:prstGeom prst="rect">
            <a:avLst/>
          </a:prstGeom>
        </p:spPr>
      </p:pic>
      <p:pic>
        <p:nvPicPr>
          <p:cNvPr id="25" name="Picture 24" descr="Purple letters on a black background&#10;&#10;AI-generated content may be incorrect.">
            <a:extLst>
              <a:ext uri="{FF2B5EF4-FFF2-40B4-BE49-F238E27FC236}">
                <a16:creationId xmlns:a16="http://schemas.microsoft.com/office/drawing/2014/main" id="{71E27171-13B8-D3BC-705D-FDF34778E013}"/>
              </a:ext>
            </a:extLst>
          </p:cNvPr>
          <p:cNvPicPr>
            <a:picLocks noChangeAspect="1"/>
          </p:cNvPicPr>
          <p:nvPr/>
        </p:nvPicPr>
        <p:blipFill>
          <a:blip r:embed="rId7"/>
          <a:stretch>
            <a:fillRect/>
          </a:stretch>
        </p:blipFill>
        <p:spPr>
          <a:xfrm>
            <a:off x="8253304" y="128353"/>
            <a:ext cx="1097280" cy="449778"/>
          </a:xfrm>
          <a:prstGeom prst="rect">
            <a:avLst/>
          </a:prstGeom>
        </p:spPr>
      </p:pic>
      <p:grpSp>
        <p:nvGrpSpPr>
          <p:cNvPr id="48" name="Group 47">
            <a:extLst>
              <a:ext uri="{FF2B5EF4-FFF2-40B4-BE49-F238E27FC236}">
                <a16:creationId xmlns:a16="http://schemas.microsoft.com/office/drawing/2014/main" id="{C48B70D2-B373-91B0-249A-980498470485}"/>
              </a:ext>
            </a:extLst>
          </p:cNvPr>
          <p:cNvGrpSpPr/>
          <p:nvPr/>
        </p:nvGrpSpPr>
        <p:grpSpPr>
          <a:xfrm>
            <a:off x="5774322" y="4507877"/>
            <a:ext cx="6316232" cy="2103120"/>
            <a:chOff x="6232553" y="4531876"/>
            <a:chExt cx="6316232" cy="2103120"/>
          </a:xfrm>
        </p:grpSpPr>
        <p:pic>
          <p:nvPicPr>
            <p:cNvPr id="27" name="Picture 26" descr="A graph of a graph of a graph&#10;&#10;AI-generated content may be incorrect.">
              <a:extLst>
                <a:ext uri="{FF2B5EF4-FFF2-40B4-BE49-F238E27FC236}">
                  <a16:creationId xmlns:a16="http://schemas.microsoft.com/office/drawing/2014/main" id="{8C3342BF-5CB5-78C5-B377-76DF9910253C}"/>
                </a:ext>
              </a:extLst>
            </p:cNvPr>
            <p:cNvPicPr>
              <a:picLocks noChangeAspect="1"/>
            </p:cNvPicPr>
            <p:nvPr/>
          </p:nvPicPr>
          <p:blipFill>
            <a:blip r:embed="rId8"/>
            <a:srcRect t="49541" r="4515" b="479"/>
            <a:stretch>
              <a:fillRect/>
            </a:stretch>
          </p:blipFill>
          <p:spPr>
            <a:xfrm>
              <a:off x="6232553" y="4531876"/>
              <a:ext cx="6316232" cy="2103120"/>
            </a:xfrm>
            <a:prstGeom prst="rect">
              <a:avLst/>
            </a:prstGeom>
          </p:spPr>
        </p:pic>
        <p:sp>
          <p:nvSpPr>
            <p:cNvPr id="37" name="Rectangle 36">
              <a:extLst>
                <a:ext uri="{FF2B5EF4-FFF2-40B4-BE49-F238E27FC236}">
                  <a16:creationId xmlns:a16="http://schemas.microsoft.com/office/drawing/2014/main" id="{F70373B4-D654-C487-FDFA-9475EE20C0F4}"/>
                </a:ext>
              </a:extLst>
            </p:cNvPr>
            <p:cNvSpPr/>
            <p:nvPr/>
          </p:nvSpPr>
          <p:spPr>
            <a:xfrm>
              <a:off x="10478746" y="4531876"/>
              <a:ext cx="165580" cy="1061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7386067-EC03-7641-D4C8-8858D9B2FC3F}"/>
                </a:ext>
              </a:extLst>
            </p:cNvPr>
            <p:cNvSpPr txBox="1"/>
            <p:nvPr/>
          </p:nvSpPr>
          <p:spPr>
            <a:xfrm rot="228565">
              <a:off x="11466741" y="5995318"/>
              <a:ext cx="657803" cy="246221"/>
            </a:xfrm>
            <a:prstGeom prst="rect">
              <a:avLst/>
            </a:prstGeom>
            <a:noFill/>
          </p:spPr>
          <p:txBody>
            <a:bodyPr wrap="square" rtlCol="0">
              <a:spAutoFit/>
            </a:bodyPr>
            <a:lstStyle/>
            <a:p>
              <a:r>
                <a:rPr lang="en-US" sz="1000" dirty="0"/>
                <a:t>seafloor</a:t>
              </a:r>
            </a:p>
          </p:txBody>
        </p:sp>
        <p:sp>
          <p:nvSpPr>
            <p:cNvPr id="9" name="TextBox 8">
              <a:extLst>
                <a:ext uri="{FF2B5EF4-FFF2-40B4-BE49-F238E27FC236}">
                  <a16:creationId xmlns:a16="http://schemas.microsoft.com/office/drawing/2014/main" id="{48E2EEF4-E143-2FF1-E7FB-007E5B688BFD}"/>
                </a:ext>
              </a:extLst>
            </p:cNvPr>
            <p:cNvSpPr txBox="1"/>
            <p:nvPr/>
          </p:nvSpPr>
          <p:spPr>
            <a:xfrm>
              <a:off x="6598551" y="4659836"/>
              <a:ext cx="844443" cy="369332"/>
            </a:xfrm>
            <a:prstGeom prst="rect">
              <a:avLst/>
            </a:prstGeom>
            <a:noFill/>
          </p:spPr>
          <p:txBody>
            <a:bodyPr wrap="square" rtlCol="0">
              <a:spAutoFit/>
            </a:bodyPr>
            <a:lstStyle/>
            <a:p>
              <a:pPr algn="ctr"/>
              <a:r>
                <a:rPr lang="en-US" sz="900" dirty="0"/>
                <a:t>shallow coastal zone</a:t>
              </a:r>
            </a:p>
          </p:txBody>
        </p:sp>
        <p:sp>
          <p:nvSpPr>
            <p:cNvPr id="10" name="TextBox 9">
              <a:extLst>
                <a:ext uri="{FF2B5EF4-FFF2-40B4-BE49-F238E27FC236}">
                  <a16:creationId xmlns:a16="http://schemas.microsoft.com/office/drawing/2014/main" id="{0A0ACCD4-4EE7-70D7-D93C-2F4F1CF77EF8}"/>
                </a:ext>
              </a:extLst>
            </p:cNvPr>
            <p:cNvSpPr txBox="1"/>
            <p:nvPr/>
          </p:nvSpPr>
          <p:spPr>
            <a:xfrm>
              <a:off x="9907664" y="4762091"/>
              <a:ext cx="1090545" cy="246221"/>
            </a:xfrm>
            <a:prstGeom prst="rect">
              <a:avLst/>
            </a:prstGeom>
            <a:noFill/>
          </p:spPr>
          <p:txBody>
            <a:bodyPr wrap="square" rtlCol="0">
              <a:spAutoFit/>
            </a:bodyPr>
            <a:lstStyle/>
            <a:p>
              <a:r>
                <a:rPr lang="en-US" sz="1000" dirty="0"/>
                <a:t>landfast sea ice</a:t>
              </a:r>
            </a:p>
          </p:txBody>
        </p:sp>
        <p:cxnSp>
          <p:nvCxnSpPr>
            <p:cNvPr id="13" name="Straight Arrow Connector 12">
              <a:extLst>
                <a:ext uri="{FF2B5EF4-FFF2-40B4-BE49-F238E27FC236}">
                  <a16:creationId xmlns:a16="http://schemas.microsoft.com/office/drawing/2014/main" id="{887D4F68-E2F8-1AF2-0D13-F041D30B9041}"/>
                </a:ext>
              </a:extLst>
            </p:cNvPr>
            <p:cNvCxnSpPr/>
            <p:nvPr/>
          </p:nvCxnSpPr>
          <p:spPr>
            <a:xfrm>
              <a:off x="10452937" y="4950886"/>
              <a:ext cx="0" cy="1828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 name="TextBox 17">
              <a:extLst>
                <a:ext uri="{FF2B5EF4-FFF2-40B4-BE49-F238E27FC236}">
                  <a16:creationId xmlns:a16="http://schemas.microsoft.com/office/drawing/2014/main" id="{2B8CD2BB-EBA3-C78A-DF0A-8FEDCF0762D1}"/>
                </a:ext>
              </a:extLst>
            </p:cNvPr>
            <p:cNvSpPr txBox="1"/>
            <p:nvPr/>
          </p:nvSpPr>
          <p:spPr>
            <a:xfrm>
              <a:off x="9730012" y="5496849"/>
              <a:ext cx="1589758" cy="230832"/>
            </a:xfrm>
            <a:prstGeom prst="rect">
              <a:avLst/>
            </a:prstGeom>
            <a:noFill/>
          </p:spPr>
          <p:txBody>
            <a:bodyPr wrap="square" rtlCol="0">
              <a:spAutoFit/>
            </a:bodyPr>
            <a:lstStyle/>
            <a:p>
              <a:r>
                <a:rPr lang="en-US" sz="900" dirty="0"/>
                <a:t>grounded ridges</a:t>
              </a:r>
            </a:p>
          </p:txBody>
        </p:sp>
        <p:cxnSp>
          <p:nvCxnSpPr>
            <p:cNvPr id="19" name="Straight Arrow Connector 18">
              <a:extLst>
                <a:ext uri="{FF2B5EF4-FFF2-40B4-BE49-F238E27FC236}">
                  <a16:creationId xmlns:a16="http://schemas.microsoft.com/office/drawing/2014/main" id="{00525541-FFD6-9A34-ED76-A2E5B2F85F37}"/>
                </a:ext>
              </a:extLst>
            </p:cNvPr>
            <p:cNvCxnSpPr>
              <a:cxnSpLocks/>
            </p:cNvCxnSpPr>
            <p:nvPr/>
          </p:nvCxnSpPr>
          <p:spPr>
            <a:xfrm flipH="1">
              <a:off x="9392066" y="5605840"/>
              <a:ext cx="36576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2" name="TextBox 21">
              <a:extLst>
                <a:ext uri="{FF2B5EF4-FFF2-40B4-BE49-F238E27FC236}">
                  <a16:creationId xmlns:a16="http://schemas.microsoft.com/office/drawing/2014/main" id="{85C7FEF5-C6E2-521C-7AD0-AE1DA2B55604}"/>
                </a:ext>
              </a:extLst>
            </p:cNvPr>
            <p:cNvSpPr txBox="1"/>
            <p:nvPr/>
          </p:nvSpPr>
          <p:spPr>
            <a:xfrm>
              <a:off x="11199169" y="5330574"/>
              <a:ext cx="1034936" cy="246221"/>
            </a:xfrm>
            <a:prstGeom prst="rect">
              <a:avLst/>
            </a:prstGeom>
            <a:noFill/>
          </p:spPr>
          <p:txBody>
            <a:bodyPr wrap="square" rtlCol="0">
              <a:spAutoFit/>
            </a:bodyPr>
            <a:lstStyle/>
            <a:p>
              <a:r>
                <a:rPr lang="en-US" sz="1000" dirty="0"/>
                <a:t>keel</a:t>
              </a:r>
              <a:endParaRPr lang="en-US" sz="1100" dirty="0"/>
            </a:p>
          </p:txBody>
        </p:sp>
        <p:cxnSp>
          <p:nvCxnSpPr>
            <p:cNvPr id="26" name="Straight Arrow Connector 25">
              <a:extLst>
                <a:ext uri="{FF2B5EF4-FFF2-40B4-BE49-F238E27FC236}">
                  <a16:creationId xmlns:a16="http://schemas.microsoft.com/office/drawing/2014/main" id="{BC74AB3E-3EC9-1577-01C8-8D8B1081386D}"/>
                </a:ext>
              </a:extLst>
            </p:cNvPr>
            <p:cNvCxnSpPr>
              <a:cxnSpLocks/>
            </p:cNvCxnSpPr>
            <p:nvPr/>
          </p:nvCxnSpPr>
          <p:spPr>
            <a:xfrm flipH="1">
              <a:off x="11029336" y="5463176"/>
              <a:ext cx="23325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1" name="TextBox 30">
              <a:extLst>
                <a:ext uri="{FF2B5EF4-FFF2-40B4-BE49-F238E27FC236}">
                  <a16:creationId xmlns:a16="http://schemas.microsoft.com/office/drawing/2014/main" id="{DBDBD52D-9624-023F-A89E-3B0237D2ABE1}"/>
                </a:ext>
              </a:extLst>
            </p:cNvPr>
            <p:cNvSpPr txBox="1"/>
            <p:nvPr/>
          </p:nvSpPr>
          <p:spPr>
            <a:xfrm>
              <a:off x="8567027" y="4885202"/>
              <a:ext cx="1034936" cy="246221"/>
            </a:xfrm>
            <a:prstGeom prst="rect">
              <a:avLst/>
            </a:prstGeom>
            <a:noFill/>
          </p:spPr>
          <p:txBody>
            <a:bodyPr wrap="square" rtlCol="0">
              <a:spAutoFit/>
            </a:bodyPr>
            <a:lstStyle/>
            <a:p>
              <a:r>
                <a:rPr lang="en-US" sz="1000" dirty="0"/>
                <a:t>sail</a:t>
              </a:r>
              <a:endParaRPr lang="en-US" sz="1100" dirty="0"/>
            </a:p>
          </p:txBody>
        </p:sp>
        <p:cxnSp>
          <p:nvCxnSpPr>
            <p:cNvPr id="32" name="Straight Arrow Connector 31">
              <a:extLst>
                <a:ext uri="{FF2B5EF4-FFF2-40B4-BE49-F238E27FC236}">
                  <a16:creationId xmlns:a16="http://schemas.microsoft.com/office/drawing/2014/main" id="{B4BFB44F-F99A-6A50-C356-A700D4D521FE}"/>
                </a:ext>
              </a:extLst>
            </p:cNvPr>
            <p:cNvCxnSpPr>
              <a:cxnSpLocks/>
            </p:cNvCxnSpPr>
            <p:nvPr/>
          </p:nvCxnSpPr>
          <p:spPr>
            <a:xfrm flipH="1">
              <a:off x="8397194" y="5017804"/>
              <a:ext cx="23325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5" name="TextBox 34">
              <a:extLst>
                <a:ext uri="{FF2B5EF4-FFF2-40B4-BE49-F238E27FC236}">
                  <a16:creationId xmlns:a16="http://schemas.microsoft.com/office/drawing/2014/main" id="{767885F2-434F-818B-1458-2BD260C59F4D}"/>
                </a:ext>
              </a:extLst>
            </p:cNvPr>
            <p:cNvSpPr txBox="1"/>
            <p:nvPr/>
          </p:nvSpPr>
          <p:spPr>
            <a:xfrm>
              <a:off x="9957505" y="5612265"/>
              <a:ext cx="1589758" cy="230832"/>
            </a:xfrm>
            <a:prstGeom prst="rect">
              <a:avLst/>
            </a:prstGeom>
            <a:noFill/>
          </p:spPr>
          <p:txBody>
            <a:bodyPr wrap="square" rtlCol="0">
              <a:spAutoFit/>
            </a:bodyPr>
            <a:lstStyle/>
            <a:p>
              <a:r>
                <a:rPr lang="en-US" sz="900" dirty="0"/>
                <a:t>intercept seafloor</a:t>
              </a:r>
            </a:p>
          </p:txBody>
        </p:sp>
        <p:pic>
          <p:nvPicPr>
            <p:cNvPr id="45" name="Picture 44" descr="A graph of a graph of a graph&#10;&#10;AI-generated content may be incorrect.">
              <a:extLst>
                <a:ext uri="{FF2B5EF4-FFF2-40B4-BE49-F238E27FC236}">
                  <a16:creationId xmlns:a16="http://schemas.microsoft.com/office/drawing/2014/main" id="{0BE5FB1D-EDF2-2DFB-B2F6-CDA97246E55B}"/>
                </a:ext>
              </a:extLst>
            </p:cNvPr>
            <p:cNvPicPr>
              <a:picLocks noChangeAspect="1"/>
            </p:cNvPicPr>
            <p:nvPr/>
          </p:nvPicPr>
          <p:blipFill>
            <a:blip r:embed="rId8"/>
            <a:srcRect l="7641" t="29997" r="71548" b="53198"/>
            <a:stretch>
              <a:fillRect/>
            </a:stretch>
          </p:blipFill>
          <p:spPr>
            <a:xfrm>
              <a:off x="6583040" y="5716092"/>
              <a:ext cx="1233834" cy="633758"/>
            </a:xfrm>
            <a:prstGeom prst="rect">
              <a:avLst/>
            </a:prstGeom>
          </p:spPr>
        </p:pic>
      </p:grpSp>
      <p:cxnSp>
        <p:nvCxnSpPr>
          <p:cNvPr id="50" name="Straight Connector 49">
            <a:extLst>
              <a:ext uri="{FF2B5EF4-FFF2-40B4-BE49-F238E27FC236}">
                <a16:creationId xmlns:a16="http://schemas.microsoft.com/office/drawing/2014/main" id="{EFA843B3-FEA3-CF24-F920-F83B2053AABB}"/>
              </a:ext>
            </a:extLst>
          </p:cNvPr>
          <p:cNvCxnSpPr>
            <a:cxnSpLocks/>
          </p:cNvCxnSpPr>
          <p:nvPr/>
        </p:nvCxnSpPr>
        <p:spPr>
          <a:xfrm flipV="1">
            <a:off x="6121437" y="4180237"/>
            <a:ext cx="180082" cy="443540"/>
          </a:xfrm>
          <a:prstGeom prst="line">
            <a:avLst/>
          </a:prstGeom>
          <a:ln>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112CE321-FF57-24D0-7406-1F24932707DA}"/>
              </a:ext>
            </a:extLst>
          </p:cNvPr>
          <p:cNvCxnSpPr>
            <a:cxnSpLocks/>
          </p:cNvCxnSpPr>
          <p:nvPr/>
        </p:nvCxnSpPr>
        <p:spPr>
          <a:xfrm flipH="1" flipV="1">
            <a:off x="9644346" y="4215756"/>
            <a:ext cx="2446208" cy="431522"/>
          </a:xfrm>
          <a:prstGeom prst="line">
            <a:avLst/>
          </a:prstGeom>
          <a:ln>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pic>
        <p:nvPicPr>
          <p:cNvPr id="76" name="Picture 75" descr="A diagram of ice and sea&#10;&#10;AI-generated content may be incorrect.">
            <a:extLst>
              <a:ext uri="{FF2B5EF4-FFF2-40B4-BE49-F238E27FC236}">
                <a16:creationId xmlns:a16="http://schemas.microsoft.com/office/drawing/2014/main" id="{A0A96A01-75AC-390D-2BAB-23E24CD64C0F}"/>
              </a:ext>
            </a:extLst>
          </p:cNvPr>
          <p:cNvPicPr>
            <a:picLocks noChangeAspect="1"/>
          </p:cNvPicPr>
          <p:nvPr/>
        </p:nvPicPr>
        <p:blipFill>
          <a:blip r:embed="rId9"/>
          <a:stretch>
            <a:fillRect/>
          </a:stretch>
        </p:blipFill>
        <p:spPr>
          <a:xfrm>
            <a:off x="6263785" y="2743934"/>
            <a:ext cx="3383280" cy="1471822"/>
          </a:xfrm>
          <a:prstGeom prst="rect">
            <a:avLst/>
          </a:prstGeom>
        </p:spPr>
      </p:pic>
    </p:spTree>
    <p:extLst>
      <p:ext uri="{BB962C8B-B14F-4D97-AF65-F5344CB8AC3E}">
        <p14:creationId xmlns:p14="http://schemas.microsoft.com/office/powerpoint/2010/main" val="38362740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642</TotalTime>
  <Words>455</Words>
  <Application>Microsoft Macintosh PowerPoint</Application>
  <PresentationFormat>Widescreen</PresentationFormat>
  <Paragraphs>33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Aptos Display</vt:lpstr>
      <vt:lpstr>Arial</vt:lpstr>
      <vt:lpstr>Avenir Book</vt:lpstr>
      <vt:lpstr>Helvetica</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Sinead Louise Farrell</dc:creator>
  <cp:lastModifiedBy>Sinead Louise Farrell</cp:lastModifiedBy>
  <cp:revision>31</cp:revision>
  <dcterms:created xsi:type="dcterms:W3CDTF">2025-03-25T01:23:00Z</dcterms:created>
  <dcterms:modified xsi:type="dcterms:W3CDTF">2025-06-20T14:05:17Z</dcterms:modified>
</cp:coreProperties>
</file>