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8288000" cy="10287000"/>
  <p:notesSz cx="6858000" cy="9144000"/>
  <p:embeddedFontLst>
    <p:embeddedFont>
      <p:font typeface="Arial Narrow" panose="020B060402020202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33cyuhUDqY7obcWTLTnomgYxR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946"/>
  </p:normalViewPr>
  <p:slideViewPr>
    <p:cSldViewPr snapToGrid="0">
      <p:cViewPr varScale="1">
        <p:scale>
          <a:sx n="53" d="100"/>
          <a:sy n="53" d="100"/>
        </p:scale>
        <p:origin x="2344" y="168"/>
      </p:cViewPr>
      <p:guideLst>
        <p:guide orient="horz" pos="2160"/>
        <p:guide pos="2880"/>
      </p:guideLst>
    </p:cSldViewPr>
  </p:slideViewPr>
  <p:notesTextViewPr>
    <p:cViewPr>
      <p:scale>
        <a:sx n="1" d="1"/>
        <a:sy n="1" d="1"/>
      </p:scale>
      <p:origin x="0" y="-768"/>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presProps" Target="presProps.xml"/><Relationship Id="rId4" Type="http://schemas.openxmlformats.org/officeDocument/2006/relationships/font" Target="fonts/font1.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tc.copernicus.org/articles/19/1825/2025/" TargetMode="External"/><Relationship Id="rId3" Type="http://schemas.openxmlformats.org/officeDocument/2006/relationships/hyperlink" Target="https://catalog.northslopescience.org/dataset/2663" TargetMode="External"/><Relationship Id="rId7" Type="http://schemas.openxmlformats.org/officeDocument/2006/relationships/hyperlink" Target="https://www.tandfonline.com/doi/full/10.1080/1088937X.2020.1755907"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laskapublic.org/2016/07/04/erosion-threat-at-remote-military-radars-decades-ahead-of-schedule/" TargetMode="External"/><Relationship Id="rId5" Type="http://schemas.openxmlformats.org/officeDocument/2006/relationships/hyperlink" Target="https://journals.ametsoc.org/view/journals/wcas/11/2/wcas-d-18-0056_1.xml" TargetMode="External"/><Relationship Id="rId10" Type="http://schemas.openxmlformats.org/officeDocument/2006/relationships/hyperlink" Target="https://www.sciencedirect.com/science/article/abs/pii/S0959378008000216?via%3Dihub#tblfn3b" TargetMode="External"/><Relationship Id="rId4" Type="http://schemas.openxmlformats.org/officeDocument/2006/relationships/hyperlink" Target="https://lswilson.dewlineadventures.com/page4-2/#L" TargetMode="External"/><Relationship Id="rId9" Type="http://schemas.openxmlformats.org/officeDocument/2006/relationships/hyperlink" Target="https://slideruleearth.io/web/abou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c3b386949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b="1" dirty="0"/>
              <a:t>Figures:</a:t>
            </a:r>
            <a:r>
              <a:rPr lang="en-US" sz="1100" dirty="0"/>
              <a:t> </a:t>
            </a:r>
            <a:r>
              <a:rPr lang="en-US" sz="1100" i="1" dirty="0"/>
              <a:t>1</a:t>
            </a:r>
            <a:r>
              <a:rPr lang="en-US" sz="1100" dirty="0"/>
              <a:t>: an example of an erosion-threatened shoreline in </a:t>
            </a:r>
            <a:r>
              <a:rPr lang="en-US" sz="1100" dirty="0" err="1"/>
              <a:t>Utqiagvik</a:t>
            </a:r>
            <a:r>
              <a:rPr lang="en-US" sz="1100" dirty="0"/>
              <a:t>, Alaska. Sandbags have been placed to protect the coastline. </a:t>
            </a:r>
            <a:r>
              <a:rPr lang="en-US" sz="1100" i="1" dirty="0"/>
              <a:t>2</a:t>
            </a:r>
            <a:r>
              <a:rPr lang="en-US" sz="1100" dirty="0"/>
              <a:t>: an overview of major infrastructure on the North Slope of Alaska. The Reference ground tracks of ICESat-2 are shown, highlighting the dense coverage of ICESat-2 in this region </a:t>
            </a:r>
            <a:r>
              <a:rPr lang="en-US" sz="1100" i="1" dirty="0"/>
              <a:t>3:</a:t>
            </a:r>
            <a:r>
              <a:rPr lang="en-US" sz="1100" dirty="0"/>
              <a:t> The area covered by a recent paper (Bryant et. al, 2025) demonstrating ICESat-2’s effectiveness at tracking shoreline change. All ICESat-2 tracks from 2019 to 2021 are shown. Highlighted in red is a ground track with several repeated measurements, which are plotted below. </a:t>
            </a:r>
            <a:r>
              <a:rPr lang="en-US" sz="1100" i="1" dirty="0"/>
              <a:t>4</a:t>
            </a:r>
            <a:r>
              <a:rPr lang="en-US" sz="1100" dirty="0"/>
              <a:t>: Elevation data from ICESat-2 of 4 repeats of the same ground track over a coastal bluff, illustrating the retreat of the shoreline. The geolocated photon data (ATL03) is shown, as well as elevations profiles derived from ATL03. </a:t>
            </a:r>
            <a:r>
              <a:rPr lang="en-US" sz="1100" i="1" dirty="0"/>
              <a:t>5</a:t>
            </a:r>
            <a:r>
              <a:rPr lang="en-US" sz="1100" dirty="0"/>
              <a:t>: If we focus on the ATL03 photon data, we see evidence of toppled bluff material, providing evidence of specific erosion mechanisms that are traditionally hard to observe with satellite remote sensing.</a:t>
            </a:r>
            <a:endParaRPr sz="1100" dirty="0"/>
          </a:p>
          <a:p>
            <a:pPr marL="0" lvl="0" indent="0" algn="l" rtl="0">
              <a:lnSpc>
                <a:spcPct val="115000"/>
              </a:lnSpc>
              <a:spcBef>
                <a:spcPts val="0"/>
              </a:spcBef>
              <a:spcAft>
                <a:spcPts val="0"/>
              </a:spcAft>
              <a:buNone/>
            </a:pPr>
            <a:endParaRPr sz="1100" dirty="0"/>
          </a:p>
          <a:p>
            <a:pPr marL="457200" lvl="0" indent="-298450" algn="l" rtl="0">
              <a:lnSpc>
                <a:spcPct val="115000"/>
              </a:lnSpc>
              <a:spcBef>
                <a:spcPts val="0"/>
              </a:spcBef>
              <a:spcAft>
                <a:spcPts val="0"/>
              </a:spcAft>
              <a:buClr>
                <a:schemeClr val="dk1"/>
              </a:buClr>
              <a:buSzPts val="1100"/>
              <a:buChar char="●"/>
            </a:pPr>
            <a:r>
              <a:rPr lang="en-US" sz="1100" b="1" dirty="0"/>
              <a:t>Problem/situation</a:t>
            </a:r>
            <a:r>
              <a:rPr lang="en-US" sz="1100" dirty="0"/>
              <a:t>: Permafrost thaw-driven hazards, including coastal erosion, are projected to cost up to $420 million/year in public infrastructure maintenance and repair costs in the next 50 years. Threatened infrastructure includes airports, roads, oil infrastructure, municipal infrastructure, and Department of Defense early warning radar sites. While some of these radar sites have already been decommissioned due to erosion threats, their airstrips and landing pads can be used as staging areas for oil and gas exploration, reducing the need to invest in new infrastructure. Coastal erosion also threatens coastal Alsakan communities, with an estimated cost of $100 million per year cost to protect or relocate vulnerable communities. Accurate maps of current erosion rates and projections of future erosion are vital for identifying and protecting at-risk infrastructure, and this requires high resolution, repeat measurements of shoreline change. </a:t>
            </a:r>
            <a:endParaRPr sz="1100" dirty="0"/>
          </a:p>
          <a:p>
            <a:pPr marL="457200" lvl="0" indent="-298450" algn="l" rtl="0">
              <a:lnSpc>
                <a:spcPct val="115000"/>
              </a:lnSpc>
              <a:spcBef>
                <a:spcPts val="0"/>
              </a:spcBef>
              <a:spcAft>
                <a:spcPts val="0"/>
              </a:spcAft>
              <a:buClr>
                <a:schemeClr val="dk1"/>
              </a:buClr>
              <a:buSzPts val="1100"/>
              <a:buChar char="●"/>
            </a:pPr>
            <a:r>
              <a:rPr lang="en-US" sz="1100" b="1" dirty="0"/>
              <a:t>Solution</a:t>
            </a:r>
            <a:r>
              <a:rPr lang="en-US" sz="1100" dirty="0"/>
              <a:t>: ICESat-2 provides annual to seasonal repeat measurement of shoreline change in remote areas that are hard to survey with airborne methods. A recent paper authored by researchers at the Scripps Institution of Oceanography, Colorado School of Mines, </a:t>
            </a:r>
            <a:r>
              <a:rPr lang="en-US" sz="1100"/>
              <a:t>and Washington </a:t>
            </a:r>
            <a:r>
              <a:rPr lang="en-US" sz="1100" dirty="0"/>
              <a:t>University in St. Louis estimated shoreline change rates from ICESat-2 and found them to be comparable with those estimated by satellite imagery. Surface elevations were derived from ATL03 geolocated photon data using the </a:t>
            </a:r>
            <a:r>
              <a:rPr lang="en-US" sz="1100" dirty="0" err="1"/>
              <a:t>SlideRule</a:t>
            </a:r>
            <a:r>
              <a:rPr lang="en-US" sz="1100" dirty="0"/>
              <a:t> Client, a web service developed to provide custom processing of ICESat-2 data. In addition to estimating erosion rates, analysis of ICESat-2 elevation profiles shows how the morphology, or shape of the shoreline, changes over time. Small-scale features such as toppled bluff material and surface ponding can also be identified in ATL03 photon data. These observations provide valuable insight on the processes driving local erosion at spatial and temporal scales that have not previously been observed by satellite. </a:t>
            </a:r>
            <a:endParaRPr sz="1100" dirty="0"/>
          </a:p>
          <a:p>
            <a:pPr marL="457200" lvl="0" indent="-298450" algn="l" rtl="0">
              <a:lnSpc>
                <a:spcPct val="115000"/>
              </a:lnSpc>
              <a:spcBef>
                <a:spcPts val="0"/>
              </a:spcBef>
              <a:spcAft>
                <a:spcPts val="0"/>
              </a:spcAft>
              <a:buClr>
                <a:schemeClr val="dk1"/>
              </a:buClr>
              <a:buSzPts val="1100"/>
              <a:buChar char="●"/>
            </a:pPr>
            <a:r>
              <a:rPr lang="en-US" sz="1100" b="1" dirty="0"/>
              <a:t>Impact</a:t>
            </a:r>
            <a:r>
              <a:rPr lang="en-US" sz="1100" dirty="0"/>
              <a:t>: These observations can be used to validate satellite imagery-based erosion estimates and fill in observational data gaps, helping to identify current hotspots of erosion and determine which shoreline morphologies are the most susceptible to erosion. Elevation profiles generated from ICESat-2 can also be integrated into erosion models to help improve forecasts of future erosion rates. Improved observations and projections can help federal, state, and local agencies determine priorities for reinforcing or relocating threatened infrastructure. It’s been estimated that proactive adaptation of vulnerable infrastructure can reduce repair and replacement costs by up to 45%, saving the government 10s of millions of dollars per year. Agencies that could benefit from this data for monitoring or projecting shoreline change include USGS, USACE and Alaska DGGS. </a:t>
            </a:r>
            <a:endParaRPr sz="1100" dirty="0"/>
          </a:p>
          <a:p>
            <a:pPr marL="0" lvl="0" indent="0" algn="l" rtl="0">
              <a:lnSpc>
                <a:spcPct val="115000"/>
              </a:lnSpc>
              <a:spcBef>
                <a:spcPts val="0"/>
              </a:spcBef>
              <a:spcAft>
                <a:spcPts val="0"/>
              </a:spcAft>
              <a:buNone/>
            </a:pPr>
            <a:r>
              <a:rPr lang="en-US" sz="1100" dirty="0"/>
              <a:t>[1] North Slope Infrastructure (V13): Roads, Pipelines and Developed Areas, North Slope Science Initiative, </a:t>
            </a:r>
            <a:r>
              <a:rPr lang="en-US" sz="1100" u="sng" dirty="0">
                <a:solidFill>
                  <a:srgbClr val="1155CC"/>
                </a:solidFill>
                <a:hlinkClick r:id="rId3">
                  <a:extLst>
                    <a:ext uri="{A12FA001-AC4F-418D-AE19-62706E023703}">
                      <ahyp:hlinkClr xmlns:ahyp="http://schemas.microsoft.com/office/drawing/2018/hyperlinkcolor" val="tx"/>
                    </a:ext>
                  </a:extLst>
                </a:hlinkClick>
              </a:rPr>
              <a:t>https://catalog.northslopescience.org/dataset/2663</a:t>
            </a:r>
            <a:endParaRPr sz="1100" dirty="0"/>
          </a:p>
          <a:p>
            <a:pPr marL="0" lvl="0" indent="0" algn="l" rtl="0">
              <a:lnSpc>
                <a:spcPct val="115000"/>
              </a:lnSpc>
              <a:spcBef>
                <a:spcPts val="0"/>
              </a:spcBef>
              <a:spcAft>
                <a:spcPts val="0"/>
              </a:spcAft>
              <a:buNone/>
            </a:pPr>
            <a:r>
              <a:rPr lang="en-US" sz="1100" dirty="0"/>
              <a:t>[2] The </a:t>
            </a:r>
            <a:r>
              <a:rPr lang="en-US" sz="1100" dirty="0" err="1"/>
              <a:t>DEWLine</a:t>
            </a:r>
            <a:r>
              <a:rPr lang="en-US" sz="1100" dirty="0"/>
              <a:t>, </a:t>
            </a:r>
            <a:r>
              <a:rPr lang="en-US" sz="1100" u="sng" dirty="0">
                <a:solidFill>
                  <a:srgbClr val="1155CC"/>
                </a:solidFill>
                <a:hlinkClick r:id="rId4">
                  <a:extLst>
                    <a:ext uri="{A12FA001-AC4F-418D-AE19-62706E023703}">
                      <ahyp:hlinkClr xmlns:ahyp="http://schemas.microsoft.com/office/drawing/2018/hyperlinkcolor" val="tx"/>
                    </a:ext>
                  </a:extLst>
                </a:hlinkClick>
              </a:rPr>
              <a:t>https://lswilson.dewlineadventures.com/page4-2/#L</a:t>
            </a:r>
            <a:endParaRPr sz="1100" dirty="0"/>
          </a:p>
          <a:p>
            <a:pPr marL="0" lvl="0" indent="0" algn="l" rtl="0">
              <a:lnSpc>
                <a:spcPct val="115000"/>
              </a:lnSpc>
              <a:spcBef>
                <a:spcPts val="0"/>
              </a:spcBef>
              <a:spcAft>
                <a:spcPts val="0"/>
              </a:spcAft>
              <a:buNone/>
            </a:pPr>
            <a:r>
              <a:rPr lang="en-US" sz="1100" dirty="0"/>
              <a:t>[3] Economic Effects of Climate Change in Alaska: </a:t>
            </a:r>
            <a:r>
              <a:rPr lang="en-US" sz="1100" u="sng" dirty="0">
                <a:solidFill>
                  <a:srgbClr val="1155CC"/>
                </a:solidFill>
                <a:hlinkClick r:id="rId5">
                  <a:extLst>
                    <a:ext uri="{A12FA001-AC4F-418D-AE19-62706E023703}">
                      <ahyp:hlinkClr xmlns:ahyp="http://schemas.microsoft.com/office/drawing/2018/hyperlinkcolor" val="tx"/>
                    </a:ext>
                  </a:extLst>
                </a:hlinkClick>
              </a:rPr>
              <a:t>https://journals.ametsoc.org/view/journals/wcas/11/2/wcas-d-18-0056_1.xml</a:t>
            </a:r>
            <a:endParaRPr sz="1100" dirty="0"/>
          </a:p>
          <a:p>
            <a:pPr marL="0" lvl="0" indent="0" algn="l" rtl="0">
              <a:lnSpc>
                <a:spcPct val="115000"/>
              </a:lnSpc>
              <a:spcBef>
                <a:spcPts val="0"/>
              </a:spcBef>
              <a:spcAft>
                <a:spcPts val="0"/>
              </a:spcAft>
              <a:buNone/>
            </a:pPr>
            <a:r>
              <a:rPr lang="en-US" sz="1100" dirty="0"/>
              <a:t>[4] Erosion threat at remote military radars decades ahead of schedule: </a:t>
            </a:r>
            <a:r>
              <a:rPr lang="en-US" sz="1100" u="sng" dirty="0">
                <a:solidFill>
                  <a:srgbClr val="1155CC"/>
                </a:solidFill>
                <a:hlinkClick r:id="rId6">
                  <a:extLst>
                    <a:ext uri="{A12FA001-AC4F-418D-AE19-62706E023703}">
                      <ahyp:hlinkClr xmlns:ahyp="http://schemas.microsoft.com/office/drawing/2018/hyperlinkcolor" val="tx"/>
                    </a:ext>
                  </a:extLst>
                </a:hlinkClick>
              </a:rPr>
              <a:t>https://alaskapublic.org/2016/07/04/erosion-threat-at-remote-military-radars-decades-ahead-of-schedule/</a:t>
            </a:r>
            <a:br>
              <a:rPr lang="en-US" sz="1100" dirty="0"/>
            </a:br>
            <a:r>
              <a:rPr lang="en-US" sz="1100" dirty="0"/>
              <a:t>[5] The impacts of coastal erosion on Alaska’s North Slope communities: a co-production assessment of land use damages and risks: </a:t>
            </a:r>
            <a:r>
              <a:rPr lang="en-US" sz="1100" u="sng" dirty="0">
                <a:solidFill>
                  <a:srgbClr val="1155CC"/>
                </a:solidFill>
                <a:hlinkClick r:id="rId7">
                  <a:extLst>
                    <a:ext uri="{A12FA001-AC4F-418D-AE19-62706E023703}">
                      <ahyp:hlinkClr xmlns:ahyp="http://schemas.microsoft.com/office/drawing/2018/hyperlinkcolor" val="tx"/>
                    </a:ext>
                  </a:extLst>
                </a:hlinkClick>
              </a:rPr>
              <a:t>https://www.tandfonline.com/doi/full/10.1080/1088937X.2020.1755907</a:t>
            </a:r>
            <a:endParaRPr sz="1100" dirty="0"/>
          </a:p>
          <a:p>
            <a:pPr marL="0" lvl="0" indent="0" algn="l" rtl="0">
              <a:lnSpc>
                <a:spcPct val="115000"/>
              </a:lnSpc>
              <a:spcBef>
                <a:spcPts val="0"/>
              </a:spcBef>
              <a:spcAft>
                <a:spcPts val="0"/>
              </a:spcAft>
              <a:buNone/>
            </a:pPr>
            <a:r>
              <a:rPr lang="en-US" sz="1100" dirty="0"/>
              <a:t>[6] Multiple modes of shoreline change along the Alaskan Beaufort Sea observed using ICESat-2 altimetry and satellite imagery, </a:t>
            </a:r>
            <a:r>
              <a:rPr lang="en-US" sz="1100" u="sng" dirty="0">
                <a:solidFill>
                  <a:srgbClr val="1155CC"/>
                </a:solidFill>
                <a:hlinkClick r:id="rId8">
                  <a:extLst>
                    <a:ext uri="{A12FA001-AC4F-418D-AE19-62706E023703}">
                      <ahyp:hlinkClr xmlns:ahyp="http://schemas.microsoft.com/office/drawing/2018/hyperlinkcolor" val="tx"/>
                    </a:ext>
                  </a:extLst>
                </a:hlinkClick>
              </a:rPr>
              <a:t>https://tc.copernicus.org/articles/19/1825/2025/</a:t>
            </a:r>
            <a:endParaRPr sz="1100" dirty="0"/>
          </a:p>
          <a:p>
            <a:pPr marL="0" lvl="0" indent="0" algn="l" rtl="0">
              <a:lnSpc>
                <a:spcPct val="115000"/>
              </a:lnSpc>
              <a:spcBef>
                <a:spcPts val="0"/>
              </a:spcBef>
              <a:spcAft>
                <a:spcPts val="0"/>
              </a:spcAft>
              <a:buNone/>
            </a:pPr>
            <a:r>
              <a:rPr lang="en-US" sz="1100" dirty="0"/>
              <a:t>[7] </a:t>
            </a:r>
            <a:r>
              <a:rPr lang="en-US" sz="1100" dirty="0" err="1"/>
              <a:t>SlideRule,</a:t>
            </a:r>
            <a:r>
              <a:rPr lang="en-US" sz="1100" u="sng" dirty="0" err="1">
                <a:solidFill>
                  <a:srgbClr val="1155CC"/>
                </a:solidFill>
                <a:hlinkClick r:id="rId9">
                  <a:extLst>
                    <a:ext uri="{A12FA001-AC4F-418D-AE19-62706E023703}">
                      <ahyp:hlinkClr xmlns:ahyp="http://schemas.microsoft.com/office/drawing/2018/hyperlinkcolor" val="tx"/>
                    </a:ext>
                  </a:extLst>
                </a:hlinkClick>
              </a:rPr>
              <a:t>https</a:t>
            </a:r>
            <a:r>
              <a:rPr lang="en-US" sz="1100" u="sng" dirty="0">
                <a:solidFill>
                  <a:srgbClr val="1155CC"/>
                </a:solidFill>
                <a:hlinkClick r:id="rId9">
                  <a:extLst>
                    <a:ext uri="{A12FA001-AC4F-418D-AE19-62706E023703}">
                      <ahyp:hlinkClr xmlns:ahyp="http://schemas.microsoft.com/office/drawing/2018/hyperlinkcolor" val="tx"/>
                    </a:ext>
                  </a:extLst>
                </a:hlinkClick>
              </a:rPr>
              <a:t>://slideruleearth.io/web/about/</a:t>
            </a:r>
            <a:endParaRPr sz="1100" dirty="0"/>
          </a:p>
          <a:p>
            <a:pPr marL="0" lvl="0" indent="0" algn="l" rtl="0">
              <a:lnSpc>
                <a:spcPct val="115000"/>
              </a:lnSpc>
              <a:spcBef>
                <a:spcPts val="0"/>
              </a:spcBef>
              <a:spcAft>
                <a:spcPts val="0"/>
              </a:spcAft>
              <a:buNone/>
            </a:pPr>
            <a:r>
              <a:rPr lang="en-US" sz="1100" dirty="0"/>
              <a:t>[8] Estimating future costs for Alaska public infrastructure at risk from climate change, </a:t>
            </a:r>
            <a:r>
              <a:rPr lang="en-US" sz="1100" u="sng" dirty="0">
                <a:solidFill>
                  <a:srgbClr val="1155CC"/>
                </a:solidFill>
                <a:hlinkClick r:id="rId10">
                  <a:extLst>
                    <a:ext uri="{A12FA001-AC4F-418D-AE19-62706E023703}">
                      <ahyp:hlinkClr xmlns:ahyp="http://schemas.microsoft.com/office/drawing/2018/hyperlinkcolor" val="tx"/>
                    </a:ext>
                  </a:extLst>
                </a:hlinkClick>
              </a:rPr>
              <a:t>https://www.sciencedirect.com/science/article/abs/pii/S0959378008000216?via%3Dihub#tblfn3b</a:t>
            </a:r>
            <a:endParaRPr sz="1100" dirty="0"/>
          </a:p>
        </p:txBody>
      </p:sp>
      <p:sp>
        <p:nvSpPr>
          <p:cNvPr id="91" name="Google Shape;91;g36c3b386949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a:spLocks noGrp="1"/>
          </p:cNvSpPr>
          <p:nvPr>
            <p:ph type="pic" idx="2"/>
          </p:nvPr>
        </p:nvSpPr>
        <p:spPr>
          <a:xfrm>
            <a:off x="1792288" y="612775"/>
            <a:ext cx="5486400" cy="4114800"/>
          </a:xfrm>
          <a:prstGeom prst="rect">
            <a:avLst/>
          </a:prstGeom>
          <a:noFill/>
          <a:ln>
            <a:noFill/>
          </a:ln>
        </p:spPr>
      </p:sp>
      <p:sp>
        <p:nvSpPr>
          <p:cNvPr id="73" name="Google Shape;73;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7_Title and Content">
  <p:cSld name="7_Title and Content">
    <p:spTree>
      <p:nvGrpSpPr>
        <p:cNvPr id="1" name="Shape 19"/>
        <p:cNvGrpSpPr/>
        <p:nvPr/>
      </p:nvGrpSpPr>
      <p:grpSpPr>
        <a:xfrm>
          <a:off x="0" y="0"/>
          <a:ext cx="0" cy="0"/>
          <a:chOff x="0" y="0"/>
          <a:chExt cx="0" cy="0"/>
        </a:xfrm>
      </p:grpSpPr>
      <p:sp>
        <p:nvSpPr>
          <p:cNvPr id="20" name="Google Shape;20;p7"/>
          <p:cNvSpPr/>
          <p:nvPr/>
        </p:nvSpPr>
        <p:spPr>
          <a:xfrm rot="10800000">
            <a:off x="-14725" y="-35293"/>
            <a:ext cx="18315251" cy="10337702"/>
          </a:xfrm>
          <a:prstGeom prst="rect">
            <a:avLst/>
          </a:prstGeom>
          <a:gradFill>
            <a:gsLst>
              <a:gs pos="0">
                <a:srgbClr val="245898"/>
              </a:gs>
              <a:gs pos="18000">
                <a:srgbClr val="245898"/>
              </a:gs>
              <a:gs pos="58999">
                <a:srgbClr val="001023"/>
              </a:gs>
              <a:gs pos="100000">
                <a:srgbClr val="001023"/>
              </a:gs>
            </a:gsLst>
            <a:lin ang="81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21" name="Google Shape;21;p7"/>
          <p:cNvSpPr txBox="1">
            <a:spLocks noGrp="1"/>
          </p:cNvSpPr>
          <p:nvPr>
            <p:ph type="title"/>
          </p:nvPr>
        </p:nvSpPr>
        <p:spPr>
          <a:xfrm>
            <a:off x="2272842" y="1174692"/>
            <a:ext cx="13013109" cy="76944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p:nvPr/>
        </p:nvSpPr>
        <p:spPr>
          <a:xfrm>
            <a:off x="14074047" y="65360"/>
            <a:ext cx="4114800" cy="547688"/>
          </a:xfrm>
          <a:prstGeom prst="rect">
            <a:avLst/>
          </a:prstGeom>
          <a:noFill/>
          <a:ln>
            <a:noFill/>
          </a:ln>
        </p:spPr>
        <p:txBody>
          <a:bodyPr spcFirstLastPara="1" wrap="square" lIns="137150" tIns="68575" rIns="137150" bIns="685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Narrow"/>
                <a:ea typeface="Arial Narrow"/>
                <a:cs typeface="Arial Narrow"/>
                <a:sym typeface="Arial Narrow"/>
              </a:rPr>
              <a:t>‹#›</a:t>
            </a:fld>
            <a:endParaRPr sz="1800" b="0" i="0" u="none" strike="noStrike" cap="none">
              <a:solidFill>
                <a:schemeClr val="lt1"/>
              </a:solidFill>
              <a:latin typeface="Arial Narrow"/>
              <a:ea typeface="Arial Narrow"/>
              <a:cs typeface="Arial Narrow"/>
              <a:sym typeface="Arial Narrow"/>
            </a:endParaRPr>
          </a:p>
        </p:txBody>
      </p:sp>
      <p:sp>
        <p:nvSpPr>
          <p:cNvPr id="23" name="Google Shape;23;p7"/>
          <p:cNvSpPr txBox="1"/>
          <p:nvPr/>
        </p:nvSpPr>
        <p:spPr>
          <a:xfrm>
            <a:off x="14074047" y="65360"/>
            <a:ext cx="4114800" cy="547688"/>
          </a:xfrm>
          <a:prstGeom prst="rect">
            <a:avLst/>
          </a:prstGeom>
          <a:noFill/>
          <a:ln>
            <a:noFill/>
          </a:ln>
        </p:spPr>
        <p:txBody>
          <a:bodyPr spcFirstLastPara="1" wrap="square" lIns="137150" tIns="68575" rIns="137150" bIns="685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Narrow"/>
                <a:ea typeface="Arial Narrow"/>
                <a:cs typeface="Arial Narrow"/>
                <a:sym typeface="Arial Narrow"/>
              </a:rPr>
              <a:t>‹#›</a:t>
            </a:fld>
            <a:endParaRPr sz="1800" b="1" i="0" u="none" strike="noStrike" cap="none">
              <a:solidFill>
                <a:schemeClr val="lt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 name="Google Shape;2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1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1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1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45898"/>
            </a:gs>
            <a:gs pos="18000">
              <a:srgbClr val="245898"/>
            </a:gs>
            <a:gs pos="58999">
              <a:srgbClr val="001023"/>
            </a:gs>
            <a:gs pos="100000">
              <a:srgbClr val="001023"/>
            </a:gs>
          </a:gsLst>
          <a:lin ang="7166671" scaled="0"/>
        </a:gradFill>
        <a:effectLst/>
      </p:bgPr>
    </p:bg>
    <p:spTree>
      <p:nvGrpSpPr>
        <p:cNvPr id="1" name="Shape 92"/>
        <p:cNvGrpSpPr/>
        <p:nvPr/>
      </p:nvGrpSpPr>
      <p:grpSpPr>
        <a:xfrm>
          <a:off x="0" y="0"/>
          <a:ext cx="0" cy="0"/>
          <a:chOff x="0" y="0"/>
          <a:chExt cx="0" cy="0"/>
        </a:xfrm>
      </p:grpSpPr>
      <p:pic>
        <p:nvPicPr>
          <p:cNvPr id="93" name="Google Shape;93;g36c3b386949_0_99" title="science_nugget_Jul_11.png"/>
          <p:cNvPicPr preferRelativeResize="0"/>
          <p:nvPr/>
        </p:nvPicPr>
        <p:blipFill rotWithShape="1">
          <a:blip r:embed="rId3">
            <a:alphaModFix/>
          </a:blip>
          <a:srcRect l="2104" t="4039"/>
          <a:stretch/>
        </p:blipFill>
        <p:spPr>
          <a:xfrm>
            <a:off x="559139" y="6494375"/>
            <a:ext cx="10838310" cy="3794450"/>
          </a:xfrm>
          <a:prstGeom prst="rect">
            <a:avLst/>
          </a:prstGeom>
          <a:noFill/>
          <a:ln>
            <a:noFill/>
          </a:ln>
        </p:spPr>
      </p:pic>
      <p:pic>
        <p:nvPicPr>
          <p:cNvPr id="94" name="Google Shape;94;g36c3b386949_0_99" title="nugget_map_small2.png"/>
          <p:cNvPicPr preferRelativeResize="0"/>
          <p:nvPr/>
        </p:nvPicPr>
        <p:blipFill rotWithShape="1">
          <a:blip r:embed="rId4">
            <a:alphaModFix/>
          </a:blip>
          <a:srcRect t="6007" b="40739"/>
          <a:stretch/>
        </p:blipFill>
        <p:spPr>
          <a:xfrm>
            <a:off x="3807184" y="1969889"/>
            <a:ext cx="7528433" cy="2834641"/>
          </a:xfrm>
          <a:prstGeom prst="rect">
            <a:avLst/>
          </a:prstGeom>
          <a:noFill/>
          <a:ln w="25400" cap="flat" cmpd="sng">
            <a:solidFill>
              <a:srgbClr val="FF0000"/>
            </a:solidFill>
            <a:prstDash val="solid"/>
            <a:round/>
            <a:headEnd type="none" w="sm" len="sm"/>
            <a:tailEnd type="none" w="sm" len="sm"/>
          </a:ln>
        </p:spPr>
      </p:pic>
      <p:pic>
        <p:nvPicPr>
          <p:cNvPr id="95" name="Google Shape;95;g36c3b386949_0_99" title="Blank_ak_map.jpg"/>
          <p:cNvPicPr preferRelativeResize="0"/>
          <p:nvPr/>
        </p:nvPicPr>
        <p:blipFill rotWithShape="1">
          <a:blip r:embed="rId5">
            <a:alphaModFix/>
          </a:blip>
          <a:srcRect r="26567"/>
          <a:stretch/>
        </p:blipFill>
        <p:spPr>
          <a:xfrm>
            <a:off x="1887145" y="2533128"/>
            <a:ext cx="1586856" cy="2019465"/>
          </a:xfrm>
          <a:prstGeom prst="rect">
            <a:avLst/>
          </a:prstGeom>
          <a:noFill/>
          <a:ln>
            <a:noFill/>
          </a:ln>
        </p:spPr>
      </p:pic>
      <p:sp>
        <p:nvSpPr>
          <p:cNvPr id="96" name="Google Shape;96;g36c3b386949_0_99"/>
          <p:cNvSpPr/>
          <p:nvPr/>
        </p:nvSpPr>
        <p:spPr>
          <a:xfrm>
            <a:off x="8034875" y="8686250"/>
            <a:ext cx="658500" cy="967500"/>
          </a:xfrm>
          <a:prstGeom prst="rect">
            <a:avLst/>
          </a:prstGeom>
          <a:noFill/>
          <a:ln w="38100" cap="flat" cmpd="sng">
            <a:solidFill>
              <a:srgbClr val="F4D269"/>
            </a:solidFill>
            <a:prstDash val="solid"/>
            <a:round/>
            <a:headEnd type="none" w="sm" len="sm"/>
            <a:tailEnd type="none" w="sm" len="sm"/>
          </a:ln>
        </p:spPr>
        <p:txBody>
          <a:bodyPr spcFirstLastPara="1" wrap="square" lIns="181500" tIns="181500" rIns="181500" bIns="18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36c3b386949_0_99"/>
          <p:cNvSpPr txBox="1"/>
          <p:nvPr/>
        </p:nvSpPr>
        <p:spPr>
          <a:xfrm>
            <a:off x="8479434" y="7293813"/>
            <a:ext cx="2652900" cy="842400"/>
          </a:xfrm>
          <a:prstGeom prst="rect">
            <a:avLst/>
          </a:prstGeom>
          <a:noFill/>
          <a:ln>
            <a:noFill/>
          </a:ln>
        </p:spPr>
        <p:txBody>
          <a:bodyPr spcFirstLastPara="1" wrap="square" lIns="181500" tIns="181500" rIns="181500" bIns="1815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700"/>
              <a:t>T</a:t>
            </a:r>
            <a:r>
              <a:rPr lang="en-US" sz="1700" b="0" i="0" u="none" strike="noStrike" cap="none">
                <a:solidFill>
                  <a:srgbClr val="000000"/>
                </a:solidFill>
                <a:latin typeface="Arial"/>
                <a:ea typeface="Arial"/>
                <a:cs typeface="Arial"/>
                <a:sym typeface="Arial"/>
              </a:rPr>
              <a:t>oppled bluff material visible from photon data</a:t>
            </a:r>
            <a:endParaRPr sz="1700" b="0" i="0" u="none" strike="noStrike" cap="none">
              <a:solidFill>
                <a:srgbClr val="000000"/>
              </a:solidFill>
              <a:latin typeface="Arial"/>
              <a:ea typeface="Arial"/>
              <a:cs typeface="Arial"/>
              <a:sym typeface="Arial"/>
            </a:endParaRPr>
          </a:p>
        </p:txBody>
      </p:sp>
      <p:cxnSp>
        <p:nvCxnSpPr>
          <p:cNvPr id="98" name="Google Shape;98;g36c3b386949_0_99"/>
          <p:cNvCxnSpPr>
            <a:endCxn id="99" idx="0"/>
          </p:cNvCxnSpPr>
          <p:nvPr/>
        </p:nvCxnSpPr>
        <p:spPr>
          <a:xfrm flipH="1">
            <a:off x="8192527" y="8084675"/>
            <a:ext cx="1247100" cy="585300"/>
          </a:xfrm>
          <a:prstGeom prst="straightConnector1">
            <a:avLst/>
          </a:prstGeom>
          <a:noFill/>
          <a:ln w="28575" cap="flat" cmpd="sng">
            <a:solidFill>
              <a:srgbClr val="000000"/>
            </a:solidFill>
            <a:prstDash val="solid"/>
            <a:round/>
            <a:headEnd type="none" w="sm" len="sm"/>
            <a:tailEnd type="none" w="sm" len="sm"/>
          </a:ln>
        </p:spPr>
      </p:cxnSp>
      <p:cxnSp>
        <p:nvCxnSpPr>
          <p:cNvPr id="100" name="Google Shape;100;g36c3b386949_0_99"/>
          <p:cNvCxnSpPr/>
          <p:nvPr/>
        </p:nvCxnSpPr>
        <p:spPr>
          <a:xfrm flipH="1">
            <a:off x="8555634" y="8084588"/>
            <a:ext cx="884100" cy="573000"/>
          </a:xfrm>
          <a:prstGeom prst="straightConnector1">
            <a:avLst/>
          </a:prstGeom>
          <a:noFill/>
          <a:ln w="28575" cap="flat" cmpd="sng">
            <a:solidFill>
              <a:srgbClr val="000000"/>
            </a:solidFill>
            <a:prstDash val="solid"/>
            <a:round/>
            <a:headEnd type="none" w="sm" len="sm"/>
            <a:tailEnd type="none" w="sm" len="sm"/>
          </a:ln>
        </p:spPr>
      </p:cxnSp>
      <p:sp>
        <p:nvSpPr>
          <p:cNvPr id="101" name="Google Shape;101;g36c3b386949_0_99"/>
          <p:cNvSpPr/>
          <p:nvPr/>
        </p:nvSpPr>
        <p:spPr>
          <a:xfrm>
            <a:off x="2469184" y="8205788"/>
            <a:ext cx="1033200" cy="3015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 name="Google Shape;102;g36c3b386949_0_99"/>
          <p:cNvSpPr txBox="1"/>
          <p:nvPr/>
        </p:nvSpPr>
        <p:spPr>
          <a:xfrm>
            <a:off x="3807184" y="7702038"/>
            <a:ext cx="1139400" cy="1108200"/>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ICESat-2 measures shoreline retreat</a:t>
            </a:r>
            <a:endParaRPr sz="1800" b="0" i="0" u="none" strike="noStrike" cap="none">
              <a:solidFill>
                <a:srgbClr val="FF0000"/>
              </a:solidFill>
              <a:latin typeface="Arial"/>
              <a:ea typeface="Arial"/>
              <a:cs typeface="Arial"/>
              <a:sym typeface="Arial"/>
            </a:endParaRPr>
          </a:p>
        </p:txBody>
      </p:sp>
      <p:pic>
        <p:nvPicPr>
          <p:cNvPr id="103" name="Google Shape;103;g36c3b386949_0_99" title="nugget_zoom_map.png"/>
          <p:cNvPicPr preferRelativeResize="0"/>
          <p:nvPr/>
        </p:nvPicPr>
        <p:blipFill rotWithShape="1">
          <a:blip r:embed="rId6">
            <a:alphaModFix/>
          </a:blip>
          <a:srcRect b="83116"/>
          <a:stretch/>
        </p:blipFill>
        <p:spPr>
          <a:xfrm>
            <a:off x="639676" y="5010903"/>
            <a:ext cx="10698481" cy="1277089"/>
          </a:xfrm>
          <a:prstGeom prst="rect">
            <a:avLst/>
          </a:prstGeom>
          <a:noFill/>
          <a:ln w="38100" cap="flat" cmpd="sng">
            <a:solidFill>
              <a:srgbClr val="FFFF00"/>
            </a:solidFill>
            <a:prstDash val="solid"/>
            <a:round/>
            <a:headEnd type="none" w="sm" len="sm"/>
            <a:tailEnd type="none" w="sm" len="sm"/>
          </a:ln>
        </p:spPr>
      </p:pic>
      <p:pic>
        <p:nvPicPr>
          <p:cNvPr id="104" name="Google Shape;104;g36c3b386949_0_99"/>
          <p:cNvPicPr preferRelativeResize="0"/>
          <p:nvPr/>
        </p:nvPicPr>
        <p:blipFill rotWithShape="1">
          <a:blip r:embed="rId7">
            <a:alphaModFix/>
          </a:blip>
          <a:srcRect/>
          <a:stretch/>
        </p:blipFill>
        <p:spPr>
          <a:xfrm>
            <a:off x="581586" y="2496182"/>
            <a:ext cx="3020913" cy="2304847"/>
          </a:xfrm>
          <a:prstGeom prst="rect">
            <a:avLst/>
          </a:prstGeom>
          <a:noFill/>
          <a:ln>
            <a:noFill/>
          </a:ln>
        </p:spPr>
      </p:pic>
      <p:sp>
        <p:nvSpPr>
          <p:cNvPr id="105" name="Google Shape;105;g36c3b386949_0_99"/>
          <p:cNvSpPr/>
          <p:nvPr/>
        </p:nvSpPr>
        <p:spPr>
          <a:xfrm>
            <a:off x="5947196" y="3162207"/>
            <a:ext cx="186900" cy="53100"/>
          </a:xfrm>
          <a:prstGeom prst="rect">
            <a:avLst/>
          </a:prstGeom>
          <a:noFill/>
          <a:ln w="254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 name="Google Shape;106;g36c3b386949_0_99"/>
          <p:cNvSpPr/>
          <p:nvPr/>
        </p:nvSpPr>
        <p:spPr>
          <a:xfrm rot="524770">
            <a:off x="1131839" y="5118861"/>
            <a:ext cx="130214" cy="720478"/>
          </a:xfrm>
          <a:prstGeom prst="rect">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 name="Google Shape;107;g36c3b386949_0_99"/>
          <p:cNvSpPr txBox="1"/>
          <p:nvPr/>
        </p:nvSpPr>
        <p:spPr>
          <a:xfrm>
            <a:off x="2671785" y="4065771"/>
            <a:ext cx="1237200" cy="37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Photo credit: Louise Farquharson</a:t>
            </a:r>
            <a:endParaRPr sz="1200" b="0" i="0" u="none" strike="noStrike" cap="none">
              <a:solidFill>
                <a:schemeClr val="lt1"/>
              </a:solidFill>
              <a:latin typeface="Calibri"/>
              <a:ea typeface="Calibri"/>
              <a:cs typeface="Calibri"/>
              <a:sym typeface="Calibri"/>
            </a:endParaRPr>
          </a:p>
        </p:txBody>
      </p:sp>
      <p:sp>
        <p:nvSpPr>
          <p:cNvPr id="108" name="Google Shape;108;g36c3b386949_0_99"/>
          <p:cNvSpPr txBox="1"/>
          <p:nvPr/>
        </p:nvSpPr>
        <p:spPr>
          <a:xfrm>
            <a:off x="9822152" y="5734025"/>
            <a:ext cx="16515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Google Earth</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 2025 CNES/Airbus</a:t>
            </a:r>
            <a:endParaRPr sz="1200" b="0" i="0" u="none" strike="noStrike" cap="none">
              <a:solidFill>
                <a:schemeClr val="lt1"/>
              </a:solidFill>
              <a:latin typeface="Calibri"/>
              <a:ea typeface="Calibri"/>
              <a:cs typeface="Calibri"/>
              <a:sym typeface="Calibri"/>
            </a:endParaRPr>
          </a:p>
        </p:txBody>
      </p:sp>
      <p:sp>
        <p:nvSpPr>
          <p:cNvPr id="109" name="Google Shape;109;g36c3b386949_0_99"/>
          <p:cNvSpPr txBox="1"/>
          <p:nvPr/>
        </p:nvSpPr>
        <p:spPr>
          <a:xfrm>
            <a:off x="7927766" y="1890030"/>
            <a:ext cx="2391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Google Earth</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 2025 Landsat/</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Copernicus, IBCAO</a:t>
            </a:r>
            <a:endParaRPr sz="1200" b="0" i="0" u="none" strike="noStrike" cap="none">
              <a:solidFill>
                <a:schemeClr val="lt1"/>
              </a:solidFill>
              <a:latin typeface="Calibri"/>
              <a:ea typeface="Calibri"/>
              <a:cs typeface="Calibri"/>
              <a:sym typeface="Calibri"/>
            </a:endParaRPr>
          </a:p>
        </p:txBody>
      </p:sp>
      <p:sp>
        <p:nvSpPr>
          <p:cNvPr id="110" name="Google Shape;110;g36c3b386949_0_99"/>
          <p:cNvSpPr/>
          <p:nvPr/>
        </p:nvSpPr>
        <p:spPr>
          <a:xfrm>
            <a:off x="15763590" y="-26914"/>
            <a:ext cx="1996930" cy="1996930"/>
          </a:xfrm>
          <a:custGeom>
            <a:avLst/>
            <a:gdLst/>
            <a:ahLst/>
            <a:cxnLst/>
            <a:rect l="l" t="t" r="r" b="b"/>
            <a:pathLst>
              <a:path w="1996930" h="1996930" extrusionOk="0">
                <a:moveTo>
                  <a:pt x="0" y="0"/>
                </a:moveTo>
                <a:lnTo>
                  <a:pt x="1996931" y="0"/>
                </a:lnTo>
                <a:lnTo>
                  <a:pt x="1996931" y="1996930"/>
                </a:lnTo>
                <a:lnTo>
                  <a:pt x="0" y="199693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g36c3b386949_0_99"/>
          <p:cNvSpPr/>
          <p:nvPr/>
        </p:nvSpPr>
        <p:spPr>
          <a:xfrm>
            <a:off x="14131817" y="274787"/>
            <a:ext cx="1139560" cy="1393542"/>
          </a:xfrm>
          <a:custGeom>
            <a:avLst/>
            <a:gdLst/>
            <a:ahLst/>
            <a:cxnLst/>
            <a:rect l="l" t="t" r="r" b="b"/>
            <a:pathLst>
              <a:path w="1139560" h="1393542" extrusionOk="0">
                <a:moveTo>
                  <a:pt x="0" y="0"/>
                </a:moveTo>
                <a:lnTo>
                  <a:pt x="1139560" y="0"/>
                </a:lnTo>
                <a:lnTo>
                  <a:pt x="1139560" y="1393542"/>
                </a:lnTo>
                <a:lnTo>
                  <a:pt x="0" y="139354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g36c3b386949_0_99"/>
          <p:cNvSpPr txBox="1"/>
          <p:nvPr/>
        </p:nvSpPr>
        <p:spPr>
          <a:xfrm>
            <a:off x="11540300" y="2675575"/>
            <a:ext cx="6615000" cy="6987900"/>
          </a:xfrm>
          <a:prstGeom prst="rect">
            <a:avLst/>
          </a:prstGeom>
          <a:noFill/>
          <a:ln>
            <a:noFill/>
          </a:ln>
        </p:spPr>
        <p:txBody>
          <a:bodyPr spcFirstLastPara="1" wrap="square" lIns="0" tIns="0" rIns="0" bIns="0" anchor="t" anchorCtr="0">
            <a:spAutoFit/>
          </a:bodyPr>
          <a:lstStyle/>
          <a:p>
            <a:pPr marL="914400" marR="0" lvl="0" indent="0" algn="l" rtl="0">
              <a:lnSpc>
                <a:spcPct val="113004"/>
              </a:lnSpc>
              <a:spcBef>
                <a:spcPts val="0"/>
              </a:spcBef>
              <a:spcAft>
                <a:spcPts val="0"/>
              </a:spcAft>
              <a:buClr>
                <a:srgbClr val="000000"/>
              </a:buClr>
              <a:buSzPts val="2799"/>
              <a:buFont typeface="Arial"/>
              <a:buNone/>
            </a:pPr>
            <a:endParaRPr sz="2699" b="1" i="0" u="none" strike="noStrike" cap="none" dirty="0">
              <a:solidFill>
                <a:srgbClr val="FFFFFF"/>
              </a:solidFill>
              <a:latin typeface="Calibri"/>
              <a:ea typeface="Calibri"/>
              <a:cs typeface="Calibri"/>
              <a:sym typeface="Calibri"/>
            </a:endParaRPr>
          </a:p>
          <a:p>
            <a:pPr marL="604513" marR="0" lvl="1" indent="-295906" algn="l" rtl="0">
              <a:lnSpc>
                <a:spcPct val="113004"/>
              </a:lnSpc>
              <a:spcBef>
                <a:spcPts val="0"/>
              </a:spcBef>
              <a:spcAft>
                <a:spcPts val="0"/>
              </a:spcAft>
              <a:buClr>
                <a:srgbClr val="FFFFFF"/>
              </a:buClr>
              <a:buSzPts val="2699"/>
              <a:buFont typeface="Calibri"/>
              <a:buChar char="•"/>
            </a:pPr>
            <a:r>
              <a:rPr lang="en-US" sz="2699" b="1" u="sng" dirty="0">
                <a:solidFill>
                  <a:srgbClr val="FFFFFF"/>
                </a:solidFill>
                <a:latin typeface="Calibri"/>
                <a:ea typeface="Calibri"/>
                <a:cs typeface="Calibri"/>
                <a:sym typeface="Calibri"/>
              </a:rPr>
              <a:t>Problem:</a:t>
            </a:r>
            <a:r>
              <a:rPr lang="en-US" sz="2699" b="1" dirty="0">
                <a:solidFill>
                  <a:srgbClr val="FFFFFF"/>
                </a:solidFill>
                <a:latin typeface="Calibri"/>
                <a:ea typeface="Calibri"/>
                <a:cs typeface="Calibri"/>
                <a:sym typeface="Calibri"/>
              </a:rPr>
              <a:t> Permafrost thaw hazards </a:t>
            </a:r>
            <a:r>
              <a:rPr lang="en-US" sz="2699" b="1" dirty="0">
                <a:solidFill>
                  <a:schemeClr val="lt1"/>
                </a:solidFill>
                <a:latin typeface="Calibri"/>
                <a:ea typeface="Calibri"/>
                <a:cs typeface="Calibri"/>
                <a:sym typeface="Calibri"/>
              </a:rPr>
              <a:t>in Alaska</a:t>
            </a:r>
            <a:r>
              <a:rPr lang="en-US" sz="2699" b="1" dirty="0">
                <a:solidFill>
                  <a:srgbClr val="FFFFFF"/>
                </a:solidFill>
                <a:latin typeface="Calibri"/>
                <a:ea typeface="Calibri"/>
                <a:cs typeface="Calibri"/>
                <a:sym typeface="Calibri"/>
              </a:rPr>
              <a:t> including coastal erosion are projected to cost  up to $520 million/year in infrastructure damage and community protection and relocation costs over the next few decades</a:t>
            </a:r>
            <a:endParaRPr sz="2699" b="1" dirty="0">
              <a:solidFill>
                <a:srgbClr val="FFFFFF"/>
              </a:solidFill>
              <a:latin typeface="Calibri"/>
              <a:ea typeface="Calibri"/>
              <a:cs typeface="Calibri"/>
              <a:sym typeface="Calibri"/>
            </a:endParaRPr>
          </a:p>
          <a:p>
            <a:pPr marL="604513" marR="0" lvl="1" indent="-295906" algn="l" rtl="0">
              <a:lnSpc>
                <a:spcPct val="113004"/>
              </a:lnSpc>
              <a:spcBef>
                <a:spcPts val="0"/>
              </a:spcBef>
              <a:spcAft>
                <a:spcPts val="0"/>
              </a:spcAft>
              <a:buClr>
                <a:srgbClr val="FFFFFF"/>
              </a:buClr>
              <a:buSzPts val="2699"/>
              <a:buFont typeface="Calibri"/>
              <a:buChar char="•"/>
            </a:pPr>
            <a:r>
              <a:rPr lang="en-US" sz="2699" b="1" i="0" u="sng"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Solution:</a:t>
            </a:r>
            <a:r>
              <a:rPr lang="en-US" sz="2699" b="1" i="0"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sz="2699" b="1" i="0" u="none"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ICESat-2 provides high-resolution</a:t>
            </a:r>
            <a:r>
              <a:rPr lang="en-US" sz="2699" b="1"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measurements of shoreline change in remote </a:t>
            </a:r>
            <a:r>
              <a:rPr lang="en-US" sz="2699" b="1" i="0" u="none"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and rapidly changing </a:t>
            </a:r>
            <a:r>
              <a:rPr lang="en-US" sz="2699" b="1"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parts of Alaska</a:t>
            </a:r>
            <a:endParaRPr sz="2699" b="1" i="0" u="none"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604513" marR="0" lvl="1" indent="-295906" algn="l" rtl="0">
              <a:lnSpc>
                <a:spcPct val="113004"/>
              </a:lnSpc>
              <a:spcBef>
                <a:spcPts val="0"/>
              </a:spcBef>
              <a:spcAft>
                <a:spcPts val="0"/>
              </a:spcAft>
              <a:buClr>
                <a:srgbClr val="FFFFFF"/>
              </a:buClr>
              <a:buSzPts val="2699"/>
              <a:buFont typeface="Calibri"/>
              <a:buChar char="•"/>
            </a:pPr>
            <a:r>
              <a:rPr lang="en-US" sz="2699" b="1" i="0" u="sng"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Impact:</a:t>
            </a:r>
            <a:r>
              <a:rPr lang="en-US" sz="2699" b="1" i="0"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2699" b="1" i="0" u="none"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ICESat-2 observations contribute to pan-A</a:t>
            </a:r>
            <a:r>
              <a:rPr lang="en-US" sz="2699" b="1"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laskan </a:t>
            </a:r>
            <a:r>
              <a:rPr lang="en-US" sz="2699" b="1" i="0" u="none" strike="noStrike" cap="none" dirty="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monitoring efforts and can inform models to improve</a:t>
            </a:r>
            <a:r>
              <a:rPr lang="en-US" sz="2699" b="1" i="0" u="none" strike="noStrike" cap="none" dirty="0">
                <a:solidFill>
                  <a:srgbClr val="FFFFFF"/>
                </a:solidFill>
                <a:latin typeface="Calibri"/>
                <a:ea typeface="Calibri"/>
                <a:cs typeface="Calibri"/>
                <a:sym typeface="Calibri"/>
              </a:rPr>
              <a:t> </a:t>
            </a:r>
            <a:r>
              <a:rPr lang="en-US" sz="2699" b="1" dirty="0">
                <a:solidFill>
                  <a:srgbClr val="FFFFFF"/>
                </a:solidFill>
                <a:latin typeface="Calibri"/>
                <a:ea typeface="Calibri"/>
                <a:cs typeface="Calibri"/>
                <a:sym typeface="Calibri"/>
              </a:rPr>
              <a:t>hazard</a:t>
            </a:r>
            <a:r>
              <a:rPr lang="en-US" sz="2699" b="1" i="0" u="none" strike="noStrike" cap="none" dirty="0">
                <a:solidFill>
                  <a:srgbClr val="FFFFFF"/>
                </a:solidFill>
                <a:latin typeface="Calibri"/>
                <a:ea typeface="Calibri"/>
                <a:cs typeface="Calibri"/>
                <a:sym typeface="Calibri"/>
              </a:rPr>
              <a:t> mapping and planning</a:t>
            </a:r>
            <a:r>
              <a:rPr lang="en-US" sz="2699" b="1" dirty="0">
                <a:solidFill>
                  <a:srgbClr val="FFFFFF"/>
                </a:solidFill>
                <a:latin typeface="Calibri"/>
                <a:ea typeface="Calibri"/>
                <a:cs typeface="Calibri"/>
                <a:sym typeface="Calibri"/>
              </a:rPr>
              <a:t>  </a:t>
            </a:r>
            <a:endParaRPr sz="2699" b="0" i="0" u="none" strike="noStrike" cap="none" dirty="0">
              <a:solidFill>
                <a:srgbClr val="FFFFFF"/>
              </a:solidFill>
              <a:latin typeface="Calibri"/>
              <a:ea typeface="Calibri"/>
              <a:cs typeface="Calibri"/>
              <a:sym typeface="Calibri"/>
            </a:endParaRPr>
          </a:p>
        </p:txBody>
      </p:sp>
      <p:sp>
        <p:nvSpPr>
          <p:cNvPr id="113" name="Google Shape;113;g36c3b386949_0_99"/>
          <p:cNvSpPr txBox="1"/>
          <p:nvPr/>
        </p:nvSpPr>
        <p:spPr>
          <a:xfrm>
            <a:off x="304800" y="436875"/>
            <a:ext cx="10486725" cy="159428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700"/>
              <a:buFont typeface="Arial"/>
              <a:buNone/>
            </a:pPr>
            <a:r>
              <a:rPr lang="en-US" sz="3700" b="1" i="0" u="none" strike="noStrike" cap="none" dirty="0">
                <a:solidFill>
                  <a:srgbClr val="FFFFFF"/>
                </a:solidFill>
                <a:latin typeface="Calibri"/>
                <a:ea typeface="Calibri"/>
                <a:cs typeface="Calibri"/>
                <a:sym typeface="Calibri"/>
              </a:rPr>
              <a:t>ICESat-2 </a:t>
            </a:r>
            <a:r>
              <a:rPr lang="en-US" sz="3700" b="1" dirty="0">
                <a:solidFill>
                  <a:srgbClr val="FFFFFF"/>
                </a:solidFill>
                <a:latin typeface="Calibri"/>
                <a:ea typeface="Calibri"/>
                <a:cs typeface="Calibri"/>
                <a:sym typeface="Calibri"/>
              </a:rPr>
              <a:t>captures</a:t>
            </a:r>
            <a:r>
              <a:rPr lang="en-US" sz="3700" b="1" i="0" u="none" strike="noStrike" cap="none" dirty="0">
                <a:solidFill>
                  <a:srgbClr val="FFFFFF"/>
                </a:solidFill>
                <a:latin typeface="Calibri"/>
                <a:ea typeface="Calibri"/>
                <a:cs typeface="Calibri"/>
                <a:sym typeface="Calibri"/>
              </a:rPr>
              <a:t> </a:t>
            </a:r>
            <a:r>
              <a:rPr lang="en-US" sz="3700" b="1" dirty="0">
                <a:solidFill>
                  <a:srgbClr val="FFFFFF"/>
                </a:solidFill>
                <a:latin typeface="Calibri"/>
                <a:ea typeface="Calibri"/>
                <a:cs typeface="Calibri"/>
                <a:sym typeface="Calibri"/>
              </a:rPr>
              <a:t>shoreline</a:t>
            </a:r>
            <a:r>
              <a:rPr lang="en-US" sz="3700" b="1" i="0" u="none" strike="noStrike" cap="none" dirty="0">
                <a:solidFill>
                  <a:srgbClr val="FFFFFF"/>
                </a:solidFill>
                <a:latin typeface="Calibri"/>
                <a:ea typeface="Calibri"/>
                <a:cs typeface="Calibri"/>
                <a:sym typeface="Calibri"/>
              </a:rPr>
              <a:t> change along vulnerable Arctic coastlines</a:t>
            </a:r>
            <a:endParaRPr sz="2200" b="0" i="0" u="none" strike="noStrike" cap="none" dirty="0">
              <a:solidFill>
                <a:srgbClr val="000000"/>
              </a:solidFill>
              <a:latin typeface="Arial"/>
              <a:ea typeface="Arial"/>
              <a:cs typeface="Arial"/>
              <a:sym typeface="Arial"/>
            </a:endParaRPr>
          </a:p>
        </p:txBody>
      </p:sp>
      <p:sp>
        <p:nvSpPr>
          <p:cNvPr id="114" name="Google Shape;114;g36c3b386949_0_99"/>
          <p:cNvSpPr txBox="1"/>
          <p:nvPr/>
        </p:nvSpPr>
        <p:spPr>
          <a:xfrm>
            <a:off x="581575" y="2496175"/>
            <a:ext cx="299400" cy="301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1</a:t>
            </a:r>
            <a:endParaRPr sz="1700">
              <a:solidFill>
                <a:schemeClr val="dk1"/>
              </a:solidFill>
              <a:latin typeface="Calibri"/>
              <a:ea typeface="Calibri"/>
              <a:cs typeface="Calibri"/>
              <a:sym typeface="Calibri"/>
            </a:endParaRPr>
          </a:p>
        </p:txBody>
      </p:sp>
      <p:sp>
        <p:nvSpPr>
          <p:cNvPr id="115" name="Google Shape;115;g36c3b386949_0_99"/>
          <p:cNvSpPr txBox="1"/>
          <p:nvPr/>
        </p:nvSpPr>
        <p:spPr>
          <a:xfrm>
            <a:off x="3807175" y="2147200"/>
            <a:ext cx="237600" cy="28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45700" tIns="0" rIns="0" bIns="91425" anchor="t" anchorCtr="0">
            <a:no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2</a:t>
            </a:r>
            <a:endParaRPr sz="1700">
              <a:solidFill>
                <a:schemeClr val="dk1"/>
              </a:solidFill>
              <a:latin typeface="Calibri"/>
              <a:ea typeface="Calibri"/>
              <a:cs typeface="Calibri"/>
              <a:sym typeface="Calibri"/>
            </a:endParaRPr>
          </a:p>
        </p:txBody>
      </p:sp>
      <p:sp>
        <p:nvSpPr>
          <p:cNvPr id="116" name="Google Shape;116;g36c3b386949_0_99"/>
          <p:cNvSpPr txBox="1"/>
          <p:nvPr/>
        </p:nvSpPr>
        <p:spPr>
          <a:xfrm>
            <a:off x="647700" y="5010900"/>
            <a:ext cx="299400" cy="28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3</a:t>
            </a:r>
            <a:endParaRPr sz="1700">
              <a:solidFill>
                <a:schemeClr val="dk1"/>
              </a:solidFill>
              <a:latin typeface="Calibri"/>
              <a:ea typeface="Calibri"/>
              <a:cs typeface="Calibri"/>
              <a:sym typeface="Calibri"/>
            </a:endParaRPr>
          </a:p>
        </p:txBody>
      </p:sp>
      <p:sp>
        <p:nvSpPr>
          <p:cNvPr id="117" name="Google Shape;117;g36c3b386949_0_99"/>
          <p:cNvSpPr txBox="1"/>
          <p:nvPr/>
        </p:nvSpPr>
        <p:spPr>
          <a:xfrm>
            <a:off x="649224" y="6574536"/>
            <a:ext cx="299400" cy="285900"/>
          </a:xfrm>
          <a:prstGeom prst="rect">
            <a:avLst/>
          </a:prstGeom>
          <a:noFill/>
          <a:ln w="9525" cap="flat" cmpd="sng">
            <a:solidFill>
              <a:schemeClr val="dk1"/>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4</a:t>
            </a:r>
            <a:endParaRPr sz="1700">
              <a:solidFill>
                <a:schemeClr val="dk1"/>
              </a:solidFill>
              <a:latin typeface="Calibri"/>
              <a:ea typeface="Calibri"/>
              <a:cs typeface="Calibri"/>
              <a:sym typeface="Calibri"/>
            </a:endParaRPr>
          </a:p>
        </p:txBody>
      </p:sp>
      <p:pic>
        <p:nvPicPr>
          <p:cNvPr id="118" name="Google Shape;118;g36c3b386949_0_99" title="Blank_ak_map.jpg"/>
          <p:cNvPicPr preferRelativeResize="0"/>
          <p:nvPr/>
        </p:nvPicPr>
        <p:blipFill rotWithShape="1">
          <a:blip r:embed="rId5">
            <a:alphaModFix/>
          </a:blip>
          <a:srcRect r="26567"/>
          <a:stretch/>
        </p:blipFill>
        <p:spPr>
          <a:xfrm>
            <a:off x="3807175" y="3486140"/>
            <a:ext cx="1033200" cy="1314883"/>
          </a:xfrm>
          <a:prstGeom prst="rect">
            <a:avLst/>
          </a:prstGeom>
          <a:noFill/>
          <a:ln>
            <a:noFill/>
          </a:ln>
        </p:spPr>
      </p:pic>
      <p:sp>
        <p:nvSpPr>
          <p:cNvPr id="119" name="Google Shape;119;g36c3b386949_0_99"/>
          <p:cNvSpPr txBox="1"/>
          <p:nvPr/>
        </p:nvSpPr>
        <p:spPr>
          <a:xfrm>
            <a:off x="6175800" y="6574525"/>
            <a:ext cx="299400" cy="285900"/>
          </a:xfrm>
          <a:prstGeom prst="rect">
            <a:avLst/>
          </a:prstGeom>
          <a:noFill/>
          <a:ln w="9525" cap="flat" cmpd="sng">
            <a:solidFill>
              <a:schemeClr val="dk1"/>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5</a:t>
            </a:r>
            <a:endParaRPr sz="1700">
              <a:solidFill>
                <a:schemeClr val="dk1"/>
              </a:solidFill>
              <a:latin typeface="Calibri"/>
              <a:ea typeface="Calibri"/>
              <a:cs typeface="Calibri"/>
              <a:sym typeface="Calibri"/>
            </a:endParaRPr>
          </a:p>
        </p:txBody>
      </p:sp>
      <p:sp>
        <p:nvSpPr>
          <p:cNvPr id="120" name="Google Shape;120;g36c3b386949_0_99"/>
          <p:cNvSpPr/>
          <p:nvPr/>
        </p:nvSpPr>
        <p:spPr>
          <a:xfrm>
            <a:off x="4193650" y="3486150"/>
            <a:ext cx="258300" cy="110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21" name="Google Shape;121;g36c3b386949_0_99" title="Mines-side-CO-white.png"/>
          <p:cNvPicPr preferRelativeResize="0"/>
          <p:nvPr/>
        </p:nvPicPr>
        <p:blipFill>
          <a:blip r:embed="rId10">
            <a:alphaModFix/>
          </a:blip>
          <a:stretch>
            <a:fillRect/>
          </a:stretch>
        </p:blipFill>
        <p:spPr>
          <a:xfrm>
            <a:off x="11763325" y="1864988"/>
            <a:ext cx="3020925" cy="848550"/>
          </a:xfrm>
          <a:prstGeom prst="rect">
            <a:avLst/>
          </a:prstGeom>
          <a:noFill/>
          <a:ln>
            <a:noFill/>
          </a:ln>
        </p:spPr>
      </p:pic>
      <p:sp>
        <p:nvSpPr>
          <p:cNvPr id="99" name="Google Shape;99;g36c3b386949_0_99"/>
          <p:cNvSpPr/>
          <p:nvPr/>
        </p:nvSpPr>
        <p:spPr>
          <a:xfrm>
            <a:off x="7927777" y="8669975"/>
            <a:ext cx="529500" cy="967500"/>
          </a:xfrm>
          <a:prstGeom prst="rect">
            <a:avLst/>
          </a:prstGeom>
          <a:noFill/>
          <a:ln w="38100" cap="flat" cmpd="sng">
            <a:solidFill>
              <a:srgbClr val="E07750"/>
            </a:solidFill>
            <a:prstDash val="solid"/>
            <a:round/>
            <a:headEnd type="none" w="sm" len="sm"/>
            <a:tailEnd type="none" w="sm" len="sm"/>
          </a:ln>
        </p:spPr>
        <p:txBody>
          <a:bodyPr spcFirstLastPara="1" wrap="square" lIns="181500" tIns="181500" rIns="181500" bIns="18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g36c3b386949_0_99" title="WashU-Reverse_web.png"/>
          <p:cNvPicPr preferRelativeResize="0"/>
          <p:nvPr/>
        </p:nvPicPr>
        <p:blipFill>
          <a:blip r:embed="rId11">
            <a:alphaModFix/>
          </a:blip>
          <a:stretch>
            <a:fillRect/>
          </a:stretch>
        </p:blipFill>
        <p:spPr>
          <a:xfrm>
            <a:off x="15020950" y="1887578"/>
            <a:ext cx="2652900" cy="643750"/>
          </a:xfrm>
          <a:prstGeom prst="rect">
            <a:avLst/>
          </a:prstGeom>
          <a:noFill/>
          <a:ln>
            <a:noFill/>
          </a:ln>
        </p:spPr>
      </p:pic>
      <p:pic>
        <p:nvPicPr>
          <p:cNvPr id="123" name="Google Shape;123;g36c3b386949_0_99" title="UCSD-SIO_Hrizontal-White_RGB.png"/>
          <p:cNvPicPr preferRelativeResize="0"/>
          <p:nvPr/>
        </p:nvPicPr>
        <p:blipFill rotWithShape="1">
          <a:blip r:embed="rId12">
            <a:alphaModFix/>
          </a:blip>
          <a:srcRect l="42042"/>
          <a:stretch/>
        </p:blipFill>
        <p:spPr>
          <a:xfrm>
            <a:off x="10261222" y="502925"/>
            <a:ext cx="3843131" cy="1108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991</Words>
  <Application>Microsoft Macintosh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 Narrow</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Neeley, Aimee Renee. (GSFC-616.0)[SCIENCE SYSTEMS AND APPLICATIONS INC]</cp:lastModifiedBy>
  <cp:revision>4</cp:revision>
  <dcterms:created xsi:type="dcterms:W3CDTF">2006-08-16T00:00:00Z</dcterms:created>
  <dcterms:modified xsi:type="dcterms:W3CDTF">2025-07-16T21:46:02Z</dcterms:modified>
</cp:coreProperties>
</file>